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11" r:id="rId1"/>
  </p:sldMasterIdLst>
  <p:notesMasterIdLst>
    <p:notesMasterId r:id="rId26"/>
  </p:notesMasterIdLst>
  <p:sldIdLst>
    <p:sldId id="256" r:id="rId2"/>
    <p:sldId id="287" r:id="rId3"/>
    <p:sldId id="274" r:id="rId4"/>
    <p:sldId id="275" r:id="rId5"/>
    <p:sldId id="266" r:id="rId6"/>
    <p:sldId id="286" r:id="rId7"/>
    <p:sldId id="272" r:id="rId8"/>
    <p:sldId id="273" r:id="rId9"/>
    <p:sldId id="270" r:id="rId10"/>
    <p:sldId id="265" r:id="rId11"/>
    <p:sldId id="268" r:id="rId12"/>
    <p:sldId id="269" r:id="rId13"/>
    <p:sldId id="276" r:id="rId14"/>
    <p:sldId id="290" r:id="rId15"/>
    <p:sldId id="277" r:id="rId16"/>
    <p:sldId id="258" r:id="rId17"/>
    <p:sldId id="259" r:id="rId18"/>
    <p:sldId id="262" r:id="rId19"/>
    <p:sldId id="279" r:id="rId20"/>
    <p:sldId id="282" r:id="rId21"/>
    <p:sldId id="280" r:id="rId22"/>
    <p:sldId id="278" r:id="rId23"/>
    <p:sldId id="281" r:id="rId24"/>
    <p:sldId id="267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52" autoAdjust="0"/>
    <p:restoredTop sz="76204" autoAdjust="0"/>
  </p:normalViewPr>
  <p:slideViewPr>
    <p:cSldViewPr>
      <p:cViewPr>
        <p:scale>
          <a:sx n="100" d="100"/>
          <a:sy n="100" d="100"/>
        </p:scale>
        <p:origin x="-536" y="-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EAD2B5-AB87-484C-B96D-2EB155E87876}" type="doc">
      <dgm:prSet loTypeId="urn:microsoft.com/office/officeart/2008/layout/RadialCluster" loCatId="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25F2297-0757-6242-9678-0D3E61D8BE4E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Events</a:t>
          </a:r>
          <a:endParaRPr lang="en-US" dirty="0"/>
        </a:p>
      </dgm:t>
    </dgm:pt>
    <dgm:pt modelId="{EE356628-B2A4-5340-8A94-42CAAA7E31A7}" type="parTrans" cxnId="{00423D0F-EB60-FF44-AF02-CEB763486066}">
      <dgm:prSet/>
      <dgm:spPr/>
      <dgm:t>
        <a:bodyPr/>
        <a:lstStyle/>
        <a:p>
          <a:endParaRPr lang="en-US"/>
        </a:p>
      </dgm:t>
    </dgm:pt>
    <dgm:pt modelId="{219571FF-07E3-B048-9341-927A2AD180A2}" type="sibTrans" cxnId="{00423D0F-EB60-FF44-AF02-CEB763486066}">
      <dgm:prSet/>
      <dgm:spPr/>
      <dgm:t>
        <a:bodyPr/>
        <a:lstStyle/>
        <a:p>
          <a:endParaRPr lang="en-US"/>
        </a:p>
      </dgm:t>
    </dgm:pt>
    <dgm:pt modelId="{504B0990-01B8-4947-8F51-139A9589A574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People</a:t>
          </a:r>
          <a:endParaRPr lang="en-US" dirty="0"/>
        </a:p>
      </dgm:t>
    </dgm:pt>
    <dgm:pt modelId="{F3E634CB-5A0C-1F46-82A6-4DC5FF2E5A6F}" type="parTrans" cxnId="{43A8D5B2-EDB9-DD4A-9890-A23335476BD8}">
      <dgm:prSet/>
      <dgm:spPr/>
      <dgm:t>
        <a:bodyPr/>
        <a:lstStyle/>
        <a:p>
          <a:endParaRPr lang="en-US"/>
        </a:p>
      </dgm:t>
    </dgm:pt>
    <dgm:pt modelId="{DE8C654F-4450-0043-A73B-2586165A8435}" type="sibTrans" cxnId="{43A8D5B2-EDB9-DD4A-9890-A23335476BD8}">
      <dgm:prSet/>
      <dgm:spPr/>
      <dgm:t>
        <a:bodyPr/>
        <a:lstStyle/>
        <a:p>
          <a:endParaRPr lang="en-US"/>
        </a:p>
      </dgm:t>
    </dgm:pt>
    <dgm:pt modelId="{2C492B0F-F0F6-7F41-A6BE-B5397D954EA3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Things</a:t>
          </a:r>
          <a:endParaRPr lang="en-US" dirty="0"/>
        </a:p>
      </dgm:t>
    </dgm:pt>
    <dgm:pt modelId="{C6169098-5908-454D-946A-50B2D65069AC}" type="parTrans" cxnId="{F4D26C14-0B39-3348-B087-D108A387718C}">
      <dgm:prSet/>
      <dgm:spPr/>
      <dgm:t>
        <a:bodyPr/>
        <a:lstStyle/>
        <a:p>
          <a:endParaRPr lang="en-US"/>
        </a:p>
      </dgm:t>
    </dgm:pt>
    <dgm:pt modelId="{972F3A79-3680-2844-A06F-E47545CD6B6F}" type="sibTrans" cxnId="{F4D26C14-0B39-3348-B087-D108A387718C}">
      <dgm:prSet/>
      <dgm:spPr/>
      <dgm:t>
        <a:bodyPr/>
        <a:lstStyle/>
        <a:p>
          <a:endParaRPr lang="en-US"/>
        </a:p>
      </dgm:t>
    </dgm:pt>
    <dgm:pt modelId="{8B12D2C4-8FB7-B749-8833-76A2D28EC975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Artifacts</a:t>
          </a:r>
          <a:endParaRPr lang="en-US" dirty="0"/>
        </a:p>
      </dgm:t>
    </dgm:pt>
    <dgm:pt modelId="{8D7C4425-27FB-2345-9632-0635E2586026}" type="parTrans" cxnId="{2868984A-E2F7-DF4F-A88F-1A23EE425FA1}">
      <dgm:prSet/>
      <dgm:spPr/>
      <dgm:t>
        <a:bodyPr/>
        <a:lstStyle/>
        <a:p>
          <a:endParaRPr lang="en-US"/>
        </a:p>
      </dgm:t>
    </dgm:pt>
    <dgm:pt modelId="{10F3A2F1-613E-924A-9E49-0CFC6D507347}" type="sibTrans" cxnId="{2868984A-E2F7-DF4F-A88F-1A23EE425FA1}">
      <dgm:prSet/>
      <dgm:spPr/>
      <dgm:t>
        <a:bodyPr/>
        <a:lstStyle/>
        <a:p>
          <a:endParaRPr lang="en-US"/>
        </a:p>
      </dgm:t>
    </dgm:pt>
    <dgm:pt modelId="{04E36EF6-DBC3-0E48-B417-6640120F98E7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Places</a:t>
          </a:r>
          <a:endParaRPr lang="en-US" dirty="0"/>
        </a:p>
      </dgm:t>
    </dgm:pt>
    <dgm:pt modelId="{34604AF3-334F-6440-A8BB-53AE376124EB}" type="parTrans" cxnId="{93260678-AC8B-7544-ACE1-21021DBACD64}">
      <dgm:prSet/>
      <dgm:spPr/>
      <dgm:t>
        <a:bodyPr/>
        <a:lstStyle/>
        <a:p>
          <a:endParaRPr lang="en-US"/>
        </a:p>
      </dgm:t>
    </dgm:pt>
    <dgm:pt modelId="{E51C89F2-53E6-BD4B-BF6C-A2C503207D08}" type="sibTrans" cxnId="{93260678-AC8B-7544-ACE1-21021DBACD64}">
      <dgm:prSet/>
      <dgm:spPr/>
      <dgm:t>
        <a:bodyPr/>
        <a:lstStyle/>
        <a:p>
          <a:endParaRPr lang="en-US"/>
        </a:p>
      </dgm:t>
    </dgm:pt>
    <dgm:pt modelId="{16BCE307-814C-934B-B31B-64D9F6900FE5}" type="pres">
      <dgm:prSet presAssocID="{BDEAD2B5-AB87-484C-B96D-2EB155E8787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424B87C-3926-9548-9C1E-20298033B3DD}" type="pres">
      <dgm:prSet presAssocID="{C25F2297-0757-6242-9678-0D3E61D8BE4E}" presName="singleCycle" presStyleCnt="0"/>
      <dgm:spPr/>
    </dgm:pt>
    <dgm:pt modelId="{F7DA5401-D120-A843-9150-8D6FAE7333A8}" type="pres">
      <dgm:prSet presAssocID="{C25F2297-0757-6242-9678-0D3E61D8BE4E}" presName="singleCenter" presStyleLbl="node1" presStyleIdx="0" presStyleCnt="5" custLinFactNeighborY="-4395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DF5B738D-CCBE-0E4F-83E6-8E3AE56D8766}" type="pres">
      <dgm:prSet presAssocID="{F3E634CB-5A0C-1F46-82A6-4DC5FF2E5A6F}" presName="Name56" presStyleLbl="parChTrans1D2" presStyleIdx="0" presStyleCnt="4"/>
      <dgm:spPr/>
      <dgm:t>
        <a:bodyPr/>
        <a:lstStyle/>
        <a:p>
          <a:endParaRPr lang="en-US"/>
        </a:p>
      </dgm:t>
    </dgm:pt>
    <dgm:pt modelId="{9459F01D-83BB-3945-A35B-50D49804A171}" type="pres">
      <dgm:prSet presAssocID="{504B0990-01B8-4947-8F51-139A9589A574}" presName="text0" presStyleLbl="node1" presStyleIdx="1" presStyleCnt="5" custScaleX="162927" custScaleY="154147" custRadScaleRad="123613" custRadScaleInc="-1172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152D40-A24A-7343-9FC6-476ABAE2ED93}" type="pres">
      <dgm:prSet presAssocID="{34604AF3-334F-6440-A8BB-53AE376124EB}" presName="Name56" presStyleLbl="parChTrans1D2" presStyleIdx="1" presStyleCnt="4"/>
      <dgm:spPr/>
      <dgm:t>
        <a:bodyPr/>
        <a:lstStyle/>
        <a:p>
          <a:endParaRPr lang="en-US"/>
        </a:p>
      </dgm:t>
    </dgm:pt>
    <dgm:pt modelId="{F3828367-AD71-7F4E-946C-0CA2B5452C56}" type="pres">
      <dgm:prSet presAssocID="{04E36EF6-DBC3-0E48-B417-6640120F98E7}" presName="text0" presStyleLbl="node1" presStyleIdx="2" presStyleCnt="5" custScaleX="162927" custScaleY="154147" custRadScaleRad="115238" custRadScaleInc="-837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EC5A18-11B2-B54A-8E9D-602B2FD5D825}" type="pres">
      <dgm:prSet presAssocID="{C6169098-5908-454D-946A-50B2D65069AC}" presName="Name56" presStyleLbl="parChTrans1D2" presStyleIdx="2" presStyleCnt="4"/>
      <dgm:spPr/>
      <dgm:t>
        <a:bodyPr/>
        <a:lstStyle/>
        <a:p>
          <a:endParaRPr lang="en-US"/>
        </a:p>
      </dgm:t>
    </dgm:pt>
    <dgm:pt modelId="{ADE1C7D8-2825-E348-9C86-34B2F4CBC480}" type="pres">
      <dgm:prSet presAssocID="{2C492B0F-F0F6-7F41-A6BE-B5397D954EA3}" presName="text0" presStyleLbl="node1" presStyleIdx="3" presStyleCnt="5" custScaleX="162927" custScaleY="154147" custRadScaleRad="108849" custRadScaleInc="-1329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10CF2-9F07-7C41-9B39-DD9D2631C7FE}" type="pres">
      <dgm:prSet presAssocID="{8D7C4425-27FB-2345-9632-0635E2586026}" presName="Name56" presStyleLbl="parChTrans1D2" presStyleIdx="3" presStyleCnt="4"/>
      <dgm:spPr/>
      <dgm:t>
        <a:bodyPr/>
        <a:lstStyle/>
        <a:p>
          <a:endParaRPr lang="en-US"/>
        </a:p>
      </dgm:t>
    </dgm:pt>
    <dgm:pt modelId="{2F80FF49-4396-0240-93F7-6A6757404866}" type="pres">
      <dgm:prSet presAssocID="{8B12D2C4-8FB7-B749-8833-76A2D28EC975}" presName="text0" presStyleLbl="node1" presStyleIdx="4" presStyleCnt="5" custScaleX="162927" custScaleY="154147" custRadScaleRad="109729" custRadScaleInc="-616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1DFD75-6D77-4046-9E56-CD330AF1840E}" type="presOf" srcId="{04E36EF6-DBC3-0E48-B417-6640120F98E7}" destId="{F3828367-AD71-7F4E-946C-0CA2B5452C56}" srcOrd="0" destOrd="0" presId="urn:microsoft.com/office/officeart/2008/layout/RadialCluster"/>
    <dgm:cxn modelId="{666B408B-6577-AD4E-9348-B7274DDFB0A3}" type="presOf" srcId="{C6169098-5908-454D-946A-50B2D65069AC}" destId="{99EC5A18-11B2-B54A-8E9D-602B2FD5D825}" srcOrd="0" destOrd="0" presId="urn:microsoft.com/office/officeart/2008/layout/RadialCluster"/>
    <dgm:cxn modelId="{43A8D5B2-EDB9-DD4A-9890-A23335476BD8}" srcId="{C25F2297-0757-6242-9678-0D3E61D8BE4E}" destId="{504B0990-01B8-4947-8F51-139A9589A574}" srcOrd="0" destOrd="0" parTransId="{F3E634CB-5A0C-1F46-82A6-4DC5FF2E5A6F}" sibTransId="{DE8C654F-4450-0043-A73B-2586165A8435}"/>
    <dgm:cxn modelId="{F4D26C14-0B39-3348-B087-D108A387718C}" srcId="{C25F2297-0757-6242-9678-0D3E61D8BE4E}" destId="{2C492B0F-F0F6-7F41-A6BE-B5397D954EA3}" srcOrd="2" destOrd="0" parTransId="{C6169098-5908-454D-946A-50B2D65069AC}" sibTransId="{972F3A79-3680-2844-A06F-E47545CD6B6F}"/>
    <dgm:cxn modelId="{7730E702-F1E5-E44A-B6BD-08C877EE9947}" type="presOf" srcId="{8B12D2C4-8FB7-B749-8833-76A2D28EC975}" destId="{2F80FF49-4396-0240-93F7-6A6757404866}" srcOrd="0" destOrd="0" presId="urn:microsoft.com/office/officeart/2008/layout/RadialCluster"/>
    <dgm:cxn modelId="{00423D0F-EB60-FF44-AF02-CEB763486066}" srcId="{BDEAD2B5-AB87-484C-B96D-2EB155E87876}" destId="{C25F2297-0757-6242-9678-0D3E61D8BE4E}" srcOrd="0" destOrd="0" parTransId="{EE356628-B2A4-5340-8A94-42CAAA7E31A7}" sibTransId="{219571FF-07E3-B048-9341-927A2AD180A2}"/>
    <dgm:cxn modelId="{93260678-AC8B-7544-ACE1-21021DBACD64}" srcId="{C25F2297-0757-6242-9678-0D3E61D8BE4E}" destId="{04E36EF6-DBC3-0E48-B417-6640120F98E7}" srcOrd="1" destOrd="0" parTransId="{34604AF3-334F-6440-A8BB-53AE376124EB}" sibTransId="{E51C89F2-53E6-BD4B-BF6C-A2C503207D08}"/>
    <dgm:cxn modelId="{75A453DB-666D-7546-89F3-6CB7C270B7F9}" type="presOf" srcId="{34604AF3-334F-6440-A8BB-53AE376124EB}" destId="{94152D40-A24A-7343-9FC6-476ABAE2ED93}" srcOrd="0" destOrd="0" presId="urn:microsoft.com/office/officeart/2008/layout/RadialCluster"/>
    <dgm:cxn modelId="{2A052D89-C960-AD4B-8B07-00385DDDFAEA}" type="presOf" srcId="{F3E634CB-5A0C-1F46-82A6-4DC5FF2E5A6F}" destId="{DF5B738D-CCBE-0E4F-83E6-8E3AE56D8766}" srcOrd="0" destOrd="0" presId="urn:microsoft.com/office/officeart/2008/layout/RadialCluster"/>
    <dgm:cxn modelId="{85E91BB2-9AF6-604A-A49F-1CE52C1D5428}" type="presOf" srcId="{C25F2297-0757-6242-9678-0D3E61D8BE4E}" destId="{F7DA5401-D120-A843-9150-8D6FAE7333A8}" srcOrd="0" destOrd="0" presId="urn:microsoft.com/office/officeart/2008/layout/RadialCluster"/>
    <dgm:cxn modelId="{88162956-89DB-6346-9335-C398BB645462}" type="presOf" srcId="{8D7C4425-27FB-2345-9632-0635E2586026}" destId="{35C10CF2-9F07-7C41-9B39-DD9D2631C7FE}" srcOrd="0" destOrd="0" presId="urn:microsoft.com/office/officeart/2008/layout/RadialCluster"/>
    <dgm:cxn modelId="{8396BC2B-1217-734A-BD77-2E47B05C3E27}" type="presOf" srcId="{504B0990-01B8-4947-8F51-139A9589A574}" destId="{9459F01D-83BB-3945-A35B-50D49804A171}" srcOrd="0" destOrd="0" presId="urn:microsoft.com/office/officeart/2008/layout/RadialCluster"/>
    <dgm:cxn modelId="{2868984A-E2F7-DF4F-A88F-1A23EE425FA1}" srcId="{C25F2297-0757-6242-9678-0D3E61D8BE4E}" destId="{8B12D2C4-8FB7-B749-8833-76A2D28EC975}" srcOrd="3" destOrd="0" parTransId="{8D7C4425-27FB-2345-9632-0635E2586026}" sibTransId="{10F3A2F1-613E-924A-9E49-0CFC6D507347}"/>
    <dgm:cxn modelId="{1AFFF18C-BF71-8941-A117-809014C3230F}" type="presOf" srcId="{2C492B0F-F0F6-7F41-A6BE-B5397D954EA3}" destId="{ADE1C7D8-2825-E348-9C86-34B2F4CBC480}" srcOrd="0" destOrd="0" presId="urn:microsoft.com/office/officeart/2008/layout/RadialCluster"/>
    <dgm:cxn modelId="{9AEDACEE-AFC4-8F4D-8724-0A45179E798C}" type="presOf" srcId="{BDEAD2B5-AB87-484C-B96D-2EB155E87876}" destId="{16BCE307-814C-934B-B31B-64D9F6900FE5}" srcOrd="0" destOrd="0" presId="urn:microsoft.com/office/officeart/2008/layout/RadialCluster"/>
    <dgm:cxn modelId="{784F42C7-DB10-3A4D-A608-55FCCE241A81}" type="presParOf" srcId="{16BCE307-814C-934B-B31B-64D9F6900FE5}" destId="{1424B87C-3926-9548-9C1E-20298033B3DD}" srcOrd="0" destOrd="0" presId="urn:microsoft.com/office/officeart/2008/layout/RadialCluster"/>
    <dgm:cxn modelId="{F007E6F7-8081-3449-8F2F-ACC06CB01220}" type="presParOf" srcId="{1424B87C-3926-9548-9C1E-20298033B3DD}" destId="{F7DA5401-D120-A843-9150-8D6FAE7333A8}" srcOrd="0" destOrd="0" presId="urn:microsoft.com/office/officeart/2008/layout/RadialCluster"/>
    <dgm:cxn modelId="{6A6F8224-2B47-3449-AE1A-21F9A47C8DBA}" type="presParOf" srcId="{1424B87C-3926-9548-9C1E-20298033B3DD}" destId="{DF5B738D-CCBE-0E4F-83E6-8E3AE56D8766}" srcOrd="1" destOrd="0" presId="urn:microsoft.com/office/officeart/2008/layout/RadialCluster"/>
    <dgm:cxn modelId="{886668E2-A1CA-9245-A642-37CEF3F11086}" type="presParOf" srcId="{1424B87C-3926-9548-9C1E-20298033B3DD}" destId="{9459F01D-83BB-3945-A35B-50D49804A171}" srcOrd="2" destOrd="0" presId="urn:microsoft.com/office/officeart/2008/layout/RadialCluster"/>
    <dgm:cxn modelId="{822DDABC-F976-BF47-9162-11453E294465}" type="presParOf" srcId="{1424B87C-3926-9548-9C1E-20298033B3DD}" destId="{94152D40-A24A-7343-9FC6-476ABAE2ED93}" srcOrd="3" destOrd="0" presId="urn:microsoft.com/office/officeart/2008/layout/RadialCluster"/>
    <dgm:cxn modelId="{56928B2E-0D09-664D-9565-1962B78683B0}" type="presParOf" srcId="{1424B87C-3926-9548-9C1E-20298033B3DD}" destId="{F3828367-AD71-7F4E-946C-0CA2B5452C56}" srcOrd="4" destOrd="0" presId="urn:microsoft.com/office/officeart/2008/layout/RadialCluster"/>
    <dgm:cxn modelId="{4C0B597D-7ED7-1141-8E1A-D1C22815C4B2}" type="presParOf" srcId="{1424B87C-3926-9548-9C1E-20298033B3DD}" destId="{99EC5A18-11B2-B54A-8E9D-602B2FD5D825}" srcOrd="5" destOrd="0" presId="urn:microsoft.com/office/officeart/2008/layout/RadialCluster"/>
    <dgm:cxn modelId="{9C66D550-0215-3442-8110-5216E98CD65B}" type="presParOf" srcId="{1424B87C-3926-9548-9C1E-20298033B3DD}" destId="{ADE1C7D8-2825-E348-9C86-34B2F4CBC480}" srcOrd="6" destOrd="0" presId="urn:microsoft.com/office/officeart/2008/layout/RadialCluster"/>
    <dgm:cxn modelId="{C1D93BC6-B749-B346-B4EA-D9931EC56348}" type="presParOf" srcId="{1424B87C-3926-9548-9C1E-20298033B3DD}" destId="{35C10CF2-9F07-7C41-9B39-DD9D2631C7FE}" srcOrd="7" destOrd="0" presId="urn:microsoft.com/office/officeart/2008/layout/RadialCluster"/>
    <dgm:cxn modelId="{C4CA0855-58D3-7943-9DB8-F8E12CF3C8B8}" type="presParOf" srcId="{1424B87C-3926-9548-9C1E-20298033B3DD}" destId="{2F80FF49-4396-0240-93F7-6A6757404866}" srcOrd="8" destOrd="0" presId="urn:microsoft.com/office/officeart/2008/layout/RadialCluster"/>
  </dgm:cxnLst>
  <dgm:bg>
    <a:solidFill>
      <a:schemeClr val="accent4">
        <a:lumMod val="60000"/>
        <a:lumOff val="40000"/>
      </a:schemeClr>
    </a:solidFill>
    <a:effectLst>
      <a:glow rad="101600">
        <a:schemeClr val="accent4">
          <a:lumMod val="60000"/>
          <a:lumOff val="40000"/>
          <a:alpha val="75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3E0242-BB8E-564C-A54E-F84FD3D9D44E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3A131F-AB99-D344-BA39-E087FE03401C}">
      <dgm:prSet phldrT="[Text]"/>
      <dgm:spPr/>
      <dgm:t>
        <a:bodyPr/>
        <a:lstStyle/>
        <a:p>
          <a:r>
            <a:rPr lang="en-US" dirty="0" smtClean="0"/>
            <a:t>Curate data</a:t>
          </a:r>
          <a:endParaRPr lang="en-US" dirty="0"/>
        </a:p>
      </dgm:t>
    </dgm:pt>
    <dgm:pt modelId="{513C1468-4772-F24E-A572-BE21311A6A3C}" type="parTrans" cxnId="{DA90E3D4-0035-8D4C-A717-DF59B9EDE3CD}">
      <dgm:prSet/>
      <dgm:spPr/>
      <dgm:t>
        <a:bodyPr/>
        <a:lstStyle/>
        <a:p>
          <a:endParaRPr lang="en-US"/>
        </a:p>
      </dgm:t>
    </dgm:pt>
    <dgm:pt modelId="{7F2AD357-C5A6-FD45-AFF2-02EF32945DEE}" type="sibTrans" cxnId="{DA90E3D4-0035-8D4C-A717-DF59B9EDE3CD}">
      <dgm:prSet/>
      <dgm:spPr/>
      <dgm:t>
        <a:bodyPr/>
        <a:lstStyle/>
        <a:p>
          <a:endParaRPr lang="en-US"/>
        </a:p>
      </dgm:t>
    </dgm:pt>
    <dgm:pt modelId="{D87257DD-EFD3-C846-9514-5497F8E0A5A2}">
      <dgm:prSet phldrT="[Text]"/>
      <dgm:spPr/>
      <dgm:t>
        <a:bodyPr/>
        <a:lstStyle/>
        <a:p>
          <a:r>
            <a:rPr lang="en-US" dirty="0" smtClean="0"/>
            <a:t>Display</a:t>
          </a:r>
          <a:endParaRPr lang="en-US" dirty="0"/>
        </a:p>
      </dgm:t>
    </dgm:pt>
    <dgm:pt modelId="{F818EBDA-7ACF-7D49-AA14-408250115A07}" type="parTrans" cxnId="{ACB73FE1-D0B9-DE4D-84BC-62C145506E42}">
      <dgm:prSet/>
      <dgm:spPr/>
      <dgm:t>
        <a:bodyPr/>
        <a:lstStyle/>
        <a:p>
          <a:endParaRPr lang="en-US"/>
        </a:p>
      </dgm:t>
    </dgm:pt>
    <dgm:pt modelId="{76B425A5-FCD3-0A4E-8674-9389562EA753}" type="sibTrans" cxnId="{ACB73FE1-D0B9-DE4D-84BC-62C145506E42}">
      <dgm:prSet/>
      <dgm:spPr/>
      <dgm:t>
        <a:bodyPr/>
        <a:lstStyle/>
        <a:p>
          <a:endParaRPr lang="en-US"/>
        </a:p>
      </dgm:t>
    </dgm:pt>
    <dgm:pt modelId="{433AFD38-8CCA-C745-BF54-5158A43D6A9B}">
      <dgm:prSet phldrT="[Text]"/>
      <dgm:spPr/>
      <dgm:t>
        <a:bodyPr/>
        <a:lstStyle/>
        <a:p>
          <a:r>
            <a:rPr lang="en-US" dirty="0" smtClean="0"/>
            <a:t>Search</a:t>
          </a:r>
          <a:endParaRPr lang="en-US" dirty="0"/>
        </a:p>
      </dgm:t>
    </dgm:pt>
    <dgm:pt modelId="{D2BAC80F-913F-F84E-B0CE-B08F4D28851D}" type="parTrans" cxnId="{A53571B6-593C-0F4C-8BB6-118DCA9831C2}">
      <dgm:prSet/>
      <dgm:spPr/>
      <dgm:t>
        <a:bodyPr/>
        <a:lstStyle/>
        <a:p>
          <a:endParaRPr lang="en-US"/>
        </a:p>
      </dgm:t>
    </dgm:pt>
    <dgm:pt modelId="{55E9493C-CA78-BF49-9E5C-D2740B0B9D9F}" type="sibTrans" cxnId="{A53571B6-593C-0F4C-8BB6-118DCA9831C2}">
      <dgm:prSet/>
      <dgm:spPr/>
      <dgm:t>
        <a:bodyPr/>
        <a:lstStyle/>
        <a:p>
          <a:endParaRPr lang="en-US"/>
        </a:p>
      </dgm:t>
    </dgm:pt>
    <dgm:pt modelId="{966E04B1-FDCB-9144-8960-1B836A3D99CA}">
      <dgm:prSet phldrT="[Text]"/>
      <dgm:spPr/>
      <dgm:t>
        <a:bodyPr/>
        <a:lstStyle/>
        <a:p>
          <a:r>
            <a:rPr lang="en-US" dirty="0" smtClean="0"/>
            <a:t>Visualize</a:t>
          </a:r>
          <a:endParaRPr lang="en-US" dirty="0"/>
        </a:p>
      </dgm:t>
    </dgm:pt>
    <dgm:pt modelId="{9CCFD1DB-B3A7-AF4B-9F6B-C811038DE49E}" type="parTrans" cxnId="{3D04E42F-2E67-8B41-B157-C3B30912219D}">
      <dgm:prSet/>
      <dgm:spPr/>
      <dgm:t>
        <a:bodyPr/>
        <a:lstStyle/>
        <a:p>
          <a:endParaRPr lang="en-US"/>
        </a:p>
      </dgm:t>
    </dgm:pt>
    <dgm:pt modelId="{DE94819C-A2BC-0A40-90A5-07F22172AEE4}" type="sibTrans" cxnId="{3D04E42F-2E67-8B41-B157-C3B30912219D}">
      <dgm:prSet/>
      <dgm:spPr/>
      <dgm:t>
        <a:bodyPr/>
        <a:lstStyle/>
        <a:p>
          <a:endParaRPr lang="en-US"/>
        </a:p>
      </dgm:t>
    </dgm:pt>
    <dgm:pt modelId="{802D7209-667D-F544-AC13-6E6C73CB81D7}" type="pres">
      <dgm:prSet presAssocID="{603E0242-BB8E-564C-A54E-F84FD3D9D4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7F513C-51E3-C340-8558-6208FC063C16}" type="pres">
      <dgm:prSet presAssocID="{CE3A131F-AB99-D344-BA39-E087FE03401C}" presName="dummy" presStyleCnt="0"/>
      <dgm:spPr/>
    </dgm:pt>
    <dgm:pt modelId="{7575A2BC-D298-604F-8B3F-02690DF742D2}" type="pres">
      <dgm:prSet presAssocID="{CE3A131F-AB99-D344-BA39-E087FE03401C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F06D72-E9D4-3546-8547-26387417300B}" type="pres">
      <dgm:prSet presAssocID="{7F2AD357-C5A6-FD45-AFF2-02EF32945DEE}" presName="sibTrans" presStyleLbl="node1" presStyleIdx="0" presStyleCnt="4"/>
      <dgm:spPr/>
      <dgm:t>
        <a:bodyPr/>
        <a:lstStyle/>
        <a:p>
          <a:endParaRPr lang="en-US"/>
        </a:p>
      </dgm:t>
    </dgm:pt>
    <dgm:pt modelId="{F2595009-AFCA-C746-857F-960FA6794F0E}" type="pres">
      <dgm:prSet presAssocID="{D87257DD-EFD3-C846-9514-5497F8E0A5A2}" presName="dummy" presStyleCnt="0"/>
      <dgm:spPr/>
    </dgm:pt>
    <dgm:pt modelId="{814119C6-25AB-9A4C-9F4D-F6F5A9830467}" type="pres">
      <dgm:prSet presAssocID="{D87257DD-EFD3-C846-9514-5497F8E0A5A2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63E0A-A641-3A46-A7D9-DF79BFF95AF2}" type="pres">
      <dgm:prSet presAssocID="{76B425A5-FCD3-0A4E-8674-9389562EA753}" presName="sibTrans" presStyleLbl="node1" presStyleIdx="1" presStyleCnt="4"/>
      <dgm:spPr/>
      <dgm:t>
        <a:bodyPr/>
        <a:lstStyle/>
        <a:p>
          <a:endParaRPr lang="en-US"/>
        </a:p>
      </dgm:t>
    </dgm:pt>
    <dgm:pt modelId="{55734DEB-D894-8747-B55A-06AD683C7C97}" type="pres">
      <dgm:prSet presAssocID="{433AFD38-8CCA-C745-BF54-5158A43D6A9B}" presName="dummy" presStyleCnt="0"/>
      <dgm:spPr/>
    </dgm:pt>
    <dgm:pt modelId="{057AA424-DF89-A243-880C-8A96FD987C60}" type="pres">
      <dgm:prSet presAssocID="{433AFD38-8CCA-C745-BF54-5158A43D6A9B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2D624-A4CA-5643-B9C6-9FBE0909F0E9}" type="pres">
      <dgm:prSet presAssocID="{55E9493C-CA78-BF49-9E5C-D2740B0B9D9F}" presName="sibTrans" presStyleLbl="node1" presStyleIdx="2" presStyleCnt="4"/>
      <dgm:spPr/>
      <dgm:t>
        <a:bodyPr/>
        <a:lstStyle/>
        <a:p>
          <a:endParaRPr lang="en-US"/>
        </a:p>
      </dgm:t>
    </dgm:pt>
    <dgm:pt modelId="{F0E3BF96-E012-8E4D-A8A5-2F3F09268786}" type="pres">
      <dgm:prSet presAssocID="{966E04B1-FDCB-9144-8960-1B836A3D99CA}" presName="dummy" presStyleCnt="0"/>
      <dgm:spPr/>
    </dgm:pt>
    <dgm:pt modelId="{AB88ECDF-53E1-F341-9D18-715253FE342B}" type="pres">
      <dgm:prSet presAssocID="{966E04B1-FDCB-9144-8960-1B836A3D99CA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E8E19F-E4D3-6547-BA05-C75349EF8F49}" type="pres">
      <dgm:prSet presAssocID="{DE94819C-A2BC-0A40-90A5-07F22172AEE4}" presName="sibTrans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DA90E3D4-0035-8D4C-A717-DF59B9EDE3CD}" srcId="{603E0242-BB8E-564C-A54E-F84FD3D9D44E}" destId="{CE3A131F-AB99-D344-BA39-E087FE03401C}" srcOrd="0" destOrd="0" parTransId="{513C1468-4772-F24E-A572-BE21311A6A3C}" sibTransId="{7F2AD357-C5A6-FD45-AFF2-02EF32945DEE}"/>
    <dgm:cxn modelId="{25FA64CE-DB6E-CB43-B527-7450A933F318}" type="presOf" srcId="{CE3A131F-AB99-D344-BA39-E087FE03401C}" destId="{7575A2BC-D298-604F-8B3F-02690DF742D2}" srcOrd="0" destOrd="0" presId="urn:microsoft.com/office/officeart/2005/8/layout/cycle1"/>
    <dgm:cxn modelId="{E58E0B30-AD8C-D54F-8ADD-5251BEC04E93}" type="presOf" srcId="{DE94819C-A2BC-0A40-90A5-07F22172AEE4}" destId="{42E8E19F-E4D3-6547-BA05-C75349EF8F49}" srcOrd="0" destOrd="0" presId="urn:microsoft.com/office/officeart/2005/8/layout/cycle1"/>
    <dgm:cxn modelId="{0C69663C-514D-2443-9E11-B75C4784A1A7}" type="presOf" srcId="{D87257DD-EFD3-C846-9514-5497F8E0A5A2}" destId="{814119C6-25AB-9A4C-9F4D-F6F5A9830467}" srcOrd="0" destOrd="0" presId="urn:microsoft.com/office/officeart/2005/8/layout/cycle1"/>
    <dgm:cxn modelId="{3D04E42F-2E67-8B41-B157-C3B30912219D}" srcId="{603E0242-BB8E-564C-A54E-F84FD3D9D44E}" destId="{966E04B1-FDCB-9144-8960-1B836A3D99CA}" srcOrd="3" destOrd="0" parTransId="{9CCFD1DB-B3A7-AF4B-9F6B-C811038DE49E}" sibTransId="{DE94819C-A2BC-0A40-90A5-07F22172AEE4}"/>
    <dgm:cxn modelId="{8631C0A8-106D-994C-A219-C019EBD7D067}" type="presOf" srcId="{76B425A5-FCD3-0A4E-8674-9389562EA753}" destId="{1D863E0A-A641-3A46-A7D9-DF79BFF95AF2}" srcOrd="0" destOrd="0" presId="urn:microsoft.com/office/officeart/2005/8/layout/cycle1"/>
    <dgm:cxn modelId="{1E39953F-96F8-E74A-BEF6-B2B236BD5966}" type="presOf" srcId="{433AFD38-8CCA-C745-BF54-5158A43D6A9B}" destId="{057AA424-DF89-A243-880C-8A96FD987C60}" srcOrd="0" destOrd="0" presId="urn:microsoft.com/office/officeart/2005/8/layout/cycle1"/>
    <dgm:cxn modelId="{18A96441-2CA7-0B42-8341-769530950DC1}" type="presOf" srcId="{966E04B1-FDCB-9144-8960-1B836A3D99CA}" destId="{AB88ECDF-53E1-F341-9D18-715253FE342B}" srcOrd="0" destOrd="0" presId="urn:microsoft.com/office/officeart/2005/8/layout/cycle1"/>
    <dgm:cxn modelId="{ACB73FE1-D0B9-DE4D-84BC-62C145506E42}" srcId="{603E0242-BB8E-564C-A54E-F84FD3D9D44E}" destId="{D87257DD-EFD3-C846-9514-5497F8E0A5A2}" srcOrd="1" destOrd="0" parTransId="{F818EBDA-7ACF-7D49-AA14-408250115A07}" sibTransId="{76B425A5-FCD3-0A4E-8674-9389562EA753}"/>
    <dgm:cxn modelId="{03C3C015-15AA-A54D-8901-9D31A647437F}" type="presOf" srcId="{7F2AD357-C5A6-FD45-AFF2-02EF32945DEE}" destId="{BAF06D72-E9D4-3546-8547-26387417300B}" srcOrd="0" destOrd="0" presId="urn:microsoft.com/office/officeart/2005/8/layout/cycle1"/>
    <dgm:cxn modelId="{8622776B-AF04-B245-90E0-4A6049181139}" type="presOf" srcId="{603E0242-BB8E-564C-A54E-F84FD3D9D44E}" destId="{802D7209-667D-F544-AC13-6E6C73CB81D7}" srcOrd="0" destOrd="0" presId="urn:microsoft.com/office/officeart/2005/8/layout/cycle1"/>
    <dgm:cxn modelId="{AEA73E79-143F-DB49-B8CE-24350A7F9062}" type="presOf" srcId="{55E9493C-CA78-BF49-9E5C-D2740B0B9D9F}" destId="{0632D624-A4CA-5643-B9C6-9FBE0909F0E9}" srcOrd="0" destOrd="0" presId="urn:microsoft.com/office/officeart/2005/8/layout/cycle1"/>
    <dgm:cxn modelId="{A53571B6-593C-0F4C-8BB6-118DCA9831C2}" srcId="{603E0242-BB8E-564C-A54E-F84FD3D9D44E}" destId="{433AFD38-8CCA-C745-BF54-5158A43D6A9B}" srcOrd="2" destOrd="0" parTransId="{D2BAC80F-913F-F84E-B0CE-B08F4D28851D}" sibTransId="{55E9493C-CA78-BF49-9E5C-D2740B0B9D9F}"/>
    <dgm:cxn modelId="{CE589662-F6CE-234D-BE72-0BB0D5001540}" type="presParOf" srcId="{802D7209-667D-F544-AC13-6E6C73CB81D7}" destId="{8D7F513C-51E3-C340-8558-6208FC063C16}" srcOrd="0" destOrd="0" presId="urn:microsoft.com/office/officeart/2005/8/layout/cycle1"/>
    <dgm:cxn modelId="{76CDB36C-2905-6741-BB93-ED149C65DA98}" type="presParOf" srcId="{802D7209-667D-F544-AC13-6E6C73CB81D7}" destId="{7575A2BC-D298-604F-8B3F-02690DF742D2}" srcOrd="1" destOrd="0" presId="urn:microsoft.com/office/officeart/2005/8/layout/cycle1"/>
    <dgm:cxn modelId="{299A36B8-AFB5-6148-BEF4-29D20C54802F}" type="presParOf" srcId="{802D7209-667D-F544-AC13-6E6C73CB81D7}" destId="{BAF06D72-E9D4-3546-8547-26387417300B}" srcOrd="2" destOrd="0" presId="urn:microsoft.com/office/officeart/2005/8/layout/cycle1"/>
    <dgm:cxn modelId="{07A38FD6-E9A7-C742-BDD7-4323FAE29757}" type="presParOf" srcId="{802D7209-667D-F544-AC13-6E6C73CB81D7}" destId="{F2595009-AFCA-C746-857F-960FA6794F0E}" srcOrd="3" destOrd="0" presId="urn:microsoft.com/office/officeart/2005/8/layout/cycle1"/>
    <dgm:cxn modelId="{AB691B53-F3CF-4B4C-BA02-2DD7AF63249B}" type="presParOf" srcId="{802D7209-667D-F544-AC13-6E6C73CB81D7}" destId="{814119C6-25AB-9A4C-9F4D-F6F5A9830467}" srcOrd="4" destOrd="0" presId="urn:microsoft.com/office/officeart/2005/8/layout/cycle1"/>
    <dgm:cxn modelId="{0C6A3662-6A6C-994B-85AC-74C6D3974599}" type="presParOf" srcId="{802D7209-667D-F544-AC13-6E6C73CB81D7}" destId="{1D863E0A-A641-3A46-A7D9-DF79BFF95AF2}" srcOrd="5" destOrd="0" presId="urn:microsoft.com/office/officeart/2005/8/layout/cycle1"/>
    <dgm:cxn modelId="{99A9415C-B9B0-4A42-A3F0-55E74BB36D42}" type="presParOf" srcId="{802D7209-667D-F544-AC13-6E6C73CB81D7}" destId="{55734DEB-D894-8747-B55A-06AD683C7C97}" srcOrd="6" destOrd="0" presId="urn:microsoft.com/office/officeart/2005/8/layout/cycle1"/>
    <dgm:cxn modelId="{3CC19D9A-0D38-4E43-AEC7-CE8FA5FCA52E}" type="presParOf" srcId="{802D7209-667D-F544-AC13-6E6C73CB81D7}" destId="{057AA424-DF89-A243-880C-8A96FD987C60}" srcOrd="7" destOrd="0" presId="urn:microsoft.com/office/officeart/2005/8/layout/cycle1"/>
    <dgm:cxn modelId="{626F5027-24DB-3046-9411-03E3FDDF73AB}" type="presParOf" srcId="{802D7209-667D-F544-AC13-6E6C73CB81D7}" destId="{0632D624-A4CA-5643-B9C6-9FBE0909F0E9}" srcOrd="8" destOrd="0" presId="urn:microsoft.com/office/officeart/2005/8/layout/cycle1"/>
    <dgm:cxn modelId="{51593733-AD21-C54D-9D03-A9CEB69F7E58}" type="presParOf" srcId="{802D7209-667D-F544-AC13-6E6C73CB81D7}" destId="{F0E3BF96-E012-8E4D-A8A5-2F3F09268786}" srcOrd="9" destOrd="0" presId="urn:microsoft.com/office/officeart/2005/8/layout/cycle1"/>
    <dgm:cxn modelId="{47B9ADAE-B63C-B54B-AB41-2517EA5AE62B}" type="presParOf" srcId="{802D7209-667D-F544-AC13-6E6C73CB81D7}" destId="{AB88ECDF-53E1-F341-9D18-715253FE342B}" srcOrd="10" destOrd="0" presId="urn:microsoft.com/office/officeart/2005/8/layout/cycle1"/>
    <dgm:cxn modelId="{9EC54F6E-0E36-C34C-8D08-645878529FB5}" type="presParOf" srcId="{802D7209-667D-F544-AC13-6E6C73CB81D7}" destId="{42E8E19F-E4D3-6547-BA05-C75349EF8F49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DA5401-D120-A843-9150-8D6FAE7333A8}">
      <dsp:nvSpPr>
        <dsp:cNvPr id="0" name=""/>
        <dsp:cNvSpPr/>
      </dsp:nvSpPr>
      <dsp:spPr>
        <a:xfrm>
          <a:off x="1013448" y="671876"/>
          <a:ext cx="640102" cy="640102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Events</a:t>
          </a:r>
          <a:endParaRPr lang="en-US" sz="1300" kern="1200" dirty="0"/>
        </a:p>
      </dsp:txBody>
      <dsp:txXfrm>
        <a:off x="1044695" y="703123"/>
        <a:ext cx="577608" cy="577608"/>
      </dsp:txXfrm>
    </dsp:sp>
    <dsp:sp modelId="{DF5B738D-CCBE-0E4F-83E6-8E3AE56D8766}">
      <dsp:nvSpPr>
        <dsp:cNvPr id="0" name=""/>
        <dsp:cNvSpPr/>
      </dsp:nvSpPr>
      <dsp:spPr>
        <a:xfrm rot="12832467">
          <a:off x="827142" y="720332"/>
          <a:ext cx="2035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584" y="0"/>
              </a:lnTo>
            </a:path>
          </a:pathLst>
        </a:custGeom>
        <a:noFill/>
        <a:ln w="9525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59F01D-83BB-3945-A35B-50D49804A171}">
      <dsp:nvSpPr>
        <dsp:cNvPr id="0" name=""/>
        <dsp:cNvSpPr/>
      </dsp:nvSpPr>
      <dsp:spPr>
        <a:xfrm>
          <a:off x="145677" y="98510"/>
          <a:ext cx="698742" cy="661088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People</a:t>
          </a:r>
          <a:endParaRPr lang="en-US" sz="1400" kern="1200" dirty="0"/>
        </a:p>
      </dsp:txBody>
      <dsp:txXfrm>
        <a:off x="177949" y="130782"/>
        <a:ext cx="634198" cy="596544"/>
      </dsp:txXfrm>
    </dsp:sp>
    <dsp:sp modelId="{94152D40-A24A-7343-9FC6-476ABAE2ED93}">
      <dsp:nvSpPr>
        <dsp:cNvPr id="0" name=""/>
        <dsp:cNvSpPr/>
      </dsp:nvSpPr>
      <dsp:spPr>
        <a:xfrm rot="19555979">
          <a:off x="1642391" y="739080"/>
          <a:ext cx="1300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0049" y="0"/>
              </a:lnTo>
            </a:path>
          </a:pathLst>
        </a:custGeom>
        <a:noFill/>
        <a:ln w="9525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28367-AD71-7F4E-946C-0CA2B5452C56}">
      <dsp:nvSpPr>
        <dsp:cNvPr id="0" name=""/>
        <dsp:cNvSpPr/>
      </dsp:nvSpPr>
      <dsp:spPr>
        <a:xfrm>
          <a:off x="1761281" y="135863"/>
          <a:ext cx="698742" cy="661088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Places</a:t>
          </a:r>
          <a:endParaRPr lang="en-US" sz="1400" kern="1200" dirty="0"/>
        </a:p>
      </dsp:txBody>
      <dsp:txXfrm>
        <a:off x="1793553" y="168135"/>
        <a:ext cx="634198" cy="596544"/>
      </dsp:txXfrm>
    </dsp:sp>
    <dsp:sp modelId="{99EC5A18-11B2-B54A-8E9D-602B2FD5D825}">
      <dsp:nvSpPr>
        <dsp:cNvPr id="0" name=""/>
        <dsp:cNvSpPr/>
      </dsp:nvSpPr>
      <dsp:spPr>
        <a:xfrm rot="2041238">
          <a:off x="1639875" y="1252675"/>
          <a:ext cx="1597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9798" y="0"/>
              </a:lnTo>
            </a:path>
          </a:pathLst>
        </a:custGeom>
        <a:noFill/>
        <a:ln w="9525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E1C7D8-2825-E348-9C86-34B2F4CBC480}">
      <dsp:nvSpPr>
        <dsp:cNvPr id="0" name=""/>
        <dsp:cNvSpPr/>
      </dsp:nvSpPr>
      <dsp:spPr>
        <a:xfrm>
          <a:off x="1785997" y="1202671"/>
          <a:ext cx="698742" cy="661088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Things</a:t>
          </a:r>
          <a:endParaRPr lang="en-US" sz="1400" kern="1200" dirty="0"/>
        </a:p>
      </dsp:txBody>
      <dsp:txXfrm>
        <a:off x="1818269" y="1234943"/>
        <a:ext cx="634198" cy="596544"/>
      </dsp:txXfrm>
    </dsp:sp>
    <dsp:sp modelId="{35C10CF2-9F07-7C41-9B39-DD9D2631C7FE}">
      <dsp:nvSpPr>
        <dsp:cNvPr id="0" name=""/>
        <dsp:cNvSpPr/>
      </dsp:nvSpPr>
      <dsp:spPr>
        <a:xfrm rot="8900096">
          <a:off x="841505" y="1238086"/>
          <a:ext cx="18577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5771" y="0"/>
              </a:lnTo>
            </a:path>
          </a:pathLst>
        </a:custGeom>
        <a:noFill/>
        <a:ln w="9525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0FF49-4396-0240-93F7-6A6757404866}">
      <dsp:nvSpPr>
        <dsp:cNvPr id="0" name=""/>
        <dsp:cNvSpPr/>
      </dsp:nvSpPr>
      <dsp:spPr>
        <a:xfrm>
          <a:off x="156590" y="1171784"/>
          <a:ext cx="698742" cy="661088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Artifacts</a:t>
          </a:r>
          <a:endParaRPr lang="en-US" sz="1200" kern="1200" dirty="0"/>
        </a:p>
      </dsp:txBody>
      <dsp:txXfrm>
        <a:off x="188862" y="1204056"/>
        <a:ext cx="634198" cy="5965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75A2BC-D298-604F-8B3F-02690DF742D2}">
      <dsp:nvSpPr>
        <dsp:cNvPr id="0" name=""/>
        <dsp:cNvSpPr/>
      </dsp:nvSpPr>
      <dsp:spPr>
        <a:xfrm>
          <a:off x="4521489" y="73630"/>
          <a:ext cx="1163315" cy="1163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Curate data</a:t>
          </a:r>
          <a:endParaRPr lang="en-US" sz="2200" kern="1200" dirty="0"/>
        </a:p>
      </dsp:txBody>
      <dsp:txXfrm>
        <a:off x="4521489" y="73630"/>
        <a:ext cx="1163315" cy="1163315"/>
      </dsp:txXfrm>
    </dsp:sp>
    <dsp:sp modelId="{BAF06D72-E9D4-3546-8547-26387417300B}">
      <dsp:nvSpPr>
        <dsp:cNvPr id="0" name=""/>
        <dsp:cNvSpPr/>
      </dsp:nvSpPr>
      <dsp:spPr>
        <a:xfrm>
          <a:off x="2471315" y="150"/>
          <a:ext cx="3286969" cy="3286969"/>
        </a:xfrm>
        <a:prstGeom prst="circularArrow">
          <a:avLst>
            <a:gd name="adj1" fmla="val 6901"/>
            <a:gd name="adj2" fmla="val 465298"/>
            <a:gd name="adj3" fmla="val 549641"/>
            <a:gd name="adj4" fmla="val 20585060"/>
            <a:gd name="adj5" fmla="val 80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4119C6-25AB-9A4C-9F4D-F6F5A9830467}">
      <dsp:nvSpPr>
        <dsp:cNvPr id="0" name=""/>
        <dsp:cNvSpPr/>
      </dsp:nvSpPr>
      <dsp:spPr>
        <a:xfrm>
          <a:off x="4521489" y="2050324"/>
          <a:ext cx="1163315" cy="1163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Display</a:t>
          </a:r>
          <a:endParaRPr lang="en-US" sz="2200" kern="1200" dirty="0"/>
        </a:p>
      </dsp:txBody>
      <dsp:txXfrm>
        <a:off x="4521489" y="2050324"/>
        <a:ext cx="1163315" cy="1163315"/>
      </dsp:txXfrm>
    </dsp:sp>
    <dsp:sp modelId="{1D863E0A-A641-3A46-A7D9-DF79BFF95AF2}">
      <dsp:nvSpPr>
        <dsp:cNvPr id="0" name=""/>
        <dsp:cNvSpPr/>
      </dsp:nvSpPr>
      <dsp:spPr>
        <a:xfrm>
          <a:off x="2471315" y="150"/>
          <a:ext cx="3286969" cy="3286969"/>
        </a:xfrm>
        <a:prstGeom prst="circularArrow">
          <a:avLst>
            <a:gd name="adj1" fmla="val 6901"/>
            <a:gd name="adj2" fmla="val 465298"/>
            <a:gd name="adj3" fmla="val 5949641"/>
            <a:gd name="adj4" fmla="val 4385060"/>
            <a:gd name="adj5" fmla="val 80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7AA424-DF89-A243-880C-8A96FD987C60}">
      <dsp:nvSpPr>
        <dsp:cNvPr id="0" name=""/>
        <dsp:cNvSpPr/>
      </dsp:nvSpPr>
      <dsp:spPr>
        <a:xfrm>
          <a:off x="2544795" y="2050324"/>
          <a:ext cx="1163315" cy="1163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Search</a:t>
          </a:r>
          <a:endParaRPr lang="en-US" sz="2200" kern="1200" dirty="0"/>
        </a:p>
      </dsp:txBody>
      <dsp:txXfrm>
        <a:off x="2544795" y="2050324"/>
        <a:ext cx="1163315" cy="1163315"/>
      </dsp:txXfrm>
    </dsp:sp>
    <dsp:sp modelId="{0632D624-A4CA-5643-B9C6-9FBE0909F0E9}">
      <dsp:nvSpPr>
        <dsp:cNvPr id="0" name=""/>
        <dsp:cNvSpPr/>
      </dsp:nvSpPr>
      <dsp:spPr>
        <a:xfrm>
          <a:off x="2471315" y="150"/>
          <a:ext cx="3286969" cy="3286969"/>
        </a:xfrm>
        <a:prstGeom prst="circularArrow">
          <a:avLst>
            <a:gd name="adj1" fmla="val 6901"/>
            <a:gd name="adj2" fmla="val 465298"/>
            <a:gd name="adj3" fmla="val 11349641"/>
            <a:gd name="adj4" fmla="val 9785060"/>
            <a:gd name="adj5" fmla="val 80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88ECDF-53E1-F341-9D18-715253FE342B}">
      <dsp:nvSpPr>
        <dsp:cNvPr id="0" name=""/>
        <dsp:cNvSpPr/>
      </dsp:nvSpPr>
      <dsp:spPr>
        <a:xfrm>
          <a:off x="2544795" y="73630"/>
          <a:ext cx="1163315" cy="1163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Visualize</a:t>
          </a:r>
          <a:endParaRPr lang="en-US" sz="2200" kern="1200" dirty="0"/>
        </a:p>
      </dsp:txBody>
      <dsp:txXfrm>
        <a:off x="2544795" y="73630"/>
        <a:ext cx="1163315" cy="1163315"/>
      </dsp:txXfrm>
    </dsp:sp>
    <dsp:sp modelId="{42E8E19F-E4D3-6547-BA05-C75349EF8F49}">
      <dsp:nvSpPr>
        <dsp:cNvPr id="0" name=""/>
        <dsp:cNvSpPr/>
      </dsp:nvSpPr>
      <dsp:spPr>
        <a:xfrm>
          <a:off x="2471315" y="150"/>
          <a:ext cx="3286969" cy="3286969"/>
        </a:xfrm>
        <a:prstGeom prst="circularArrow">
          <a:avLst>
            <a:gd name="adj1" fmla="val 6901"/>
            <a:gd name="adj2" fmla="val 465298"/>
            <a:gd name="adj3" fmla="val 16749641"/>
            <a:gd name="adj4" fmla="val 15185060"/>
            <a:gd name="adj5" fmla="val 805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C99A5-6C37-0447-8BE9-2621F3A8DC31}" type="datetimeFigureOut">
              <a:rPr lang="en-US" smtClean="0"/>
              <a:t>5/7/15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EB004-E60B-8242-9C47-12A3B51F2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98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Goals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Show the breadth of Bible data at Faithlife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Give some examples of the kinds of visualizations these data support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 smtClean="0"/>
              <a:t>Drayton gave a number of examples in his previous talk, and several others have as well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Show how Bible visualizations can provide insight that is otherwise hard to obtain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Look at a variety of Bible visualizations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Not all come from Faithlife, and</a:t>
            </a:r>
            <a:r>
              <a:rPr lang="en-US" baseline="0" dirty="0" smtClean="0"/>
              <a:t> I get no credit for the ones that do</a:t>
            </a:r>
          </a:p>
          <a:p>
            <a:pPr marL="171450" lvl="0" indent="-171450">
              <a:buFont typeface="Arial"/>
              <a:buChar char="•"/>
            </a:pPr>
            <a:endParaRPr lang="en-US" dirty="0" smtClean="0"/>
          </a:p>
          <a:p>
            <a:pPr marL="171450" lvl="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61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Something of an anniversary: 10 years ago, SBL presentation on Visualizing the Gospels,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Research scientist masquerading as a biblical scholar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met Rick Brannan, got introduced to Logos Bible Software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Wound up turning my hobby into a career change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 I’m still working on the same project: helping people see a bigger picture of the Bible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46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Perhaps the most famous Bible visualization of the last decade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Seen it?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2007, by Chris Harrison, </a:t>
            </a:r>
            <a:r>
              <a:rPr lang="en-US" dirty="0" err="1" smtClean="0"/>
              <a:t>Christoph</a:t>
            </a:r>
            <a:r>
              <a:rPr lang="en-US" dirty="0" smtClean="0"/>
              <a:t> </a:t>
            </a:r>
            <a:r>
              <a:rPr lang="en-US" dirty="0" err="1" smtClean="0"/>
              <a:t>Römhild</a:t>
            </a:r>
            <a:r>
              <a:rPr lang="en-US" dirty="0" smtClean="0"/>
              <a:t>, a Lutheran Pastor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64k cross references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Bar along bottom represents chapters: Books alternate between white and gray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Descending line indicates number of verses: Ps 119 is the outlier with 176 verses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Color encodes distance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“Instead we set our sights on the other end of the spectrum –- something more beautiful than functional.”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26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Not wanting to pick on Chris Harrison, but nicely illustrations</a:t>
            </a:r>
            <a:r>
              <a:rPr lang="en-US" baseline="0" dirty="0" smtClean="0"/>
              <a:t> the tension between visualization as art vs. visualization for understanding</a:t>
            </a:r>
          </a:p>
          <a:p>
            <a:pPr marL="628650" lvl="1" indent="-171450">
              <a:buFont typeface="Arial"/>
              <a:buChar char="•"/>
            </a:pPr>
            <a:r>
              <a:rPr lang="en-US" b="0" baseline="0" dirty="0" smtClean="0"/>
              <a:t>The purpose of Information visualization: see overall patterns amplifies cognition</a:t>
            </a:r>
          </a:p>
          <a:p>
            <a:pPr marL="628650" lvl="1" indent="-171450">
              <a:buFont typeface="Arial"/>
              <a:buChar char="•"/>
            </a:pPr>
            <a:r>
              <a:rPr lang="en-US" b="0" baseline="0" dirty="0" smtClean="0"/>
              <a:t>Overall patterns in the data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let’s ask the bigger question, what does this let me </a:t>
            </a:r>
            <a:r>
              <a:rPr lang="en-US" b="1" baseline="0" dirty="0" smtClean="0"/>
              <a:t>see</a:t>
            </a:r>
            <a:r>
              <a:rPr lang="en-US" baseline="0" dirty="0" smtClean="0"/>
              <a:t>?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Lots of info </a:t>
            </a:r>
            <a:r>
              <a:rPr lang="en-US" baseline="0" dirty="0" err="1" smtClean="0"/>
              <a:t>vis</a:t>
            </a:r>
            <a:r>
              <a:rPr lang="en-US" baseline="0" dirty="0" smtClean="0"/>
              <a:t> systems: 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Some allow open-ended exploration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Sometimes it’s more directive, like storytelling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79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We’ve created </a:t>
            </a:r>
            <a:r>
              <a:rPr lang="en-US" i="1" dirty="0" smtClean="0"/>
              <a:t>a lot </a:t>
            </a:r>
            <a:r>
              <a:rPr lang="en-US" dirty="0" smtClean="0"/>
              <a:t>of data at Faithlife, much of it by the Content Innovation team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Walk through a big picture</a:t>
            </a:r>
            <a:r>
              <a:rPr lang="en-US" baseline="0" dirty="0" smtClean="0"/>
              <a:t> of some of this data</a:t>
            </a:r>
            <a:endParaRPr lang="en-US" dirty="0" smtClean="0"/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Didn’t manage to fit everything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Increasingly we’re creating novel scholarly content that doesn’t exist anywhere else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Another whole cluster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zoomable</a:t>
            </a:r>
            <a:r>
              <a:rPr lang="en-US" baseline="0" dirty="0" smtClean="0"/>
              <a:t> maps, </a:t>
            </a:r>
            <a:r>
              <a:rPr lang="en-US" baseline="0" dirty="0" err="1" smtClean="0"/>
              <a:t>infographics</a:t>
            </a:r>
            <a:r>
              <a:rPr lang="en-US" baseline="0" dirty="0" smtClean="0"/>
              <a:t>, 3-d reconstruction of Jerusalem, </a:t>
            </a:r>
            <a:endParaRPr lang="en-US" dirty="0" smtClean="0"/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How do we see the big picture?</a:t>
            </a:r>
          </a:p>
          <a:p>
            <a:pPr marL="628650" lvl="1" indent="-171450">
              <a:buFont typeface="Arial"/>
              <a:buChar char="•"/>
            </a:pPr>
            <a:r>
              <a:rPr lang="en-US" baseline="0" dirty="0" smtClean="0"/>
              <a:t>Long history and culture of the </a:t>
            </a:r>
            <a:r>
              <a:rPr lang="en-US" b="1" baseline="0" dirty="0" smtClean="0"/>
              <a:t>micro-view </a:t>
            </a:r>
            <a:r>
              <a:rPr lang="en-US" baseline="0" dirty="0" smtClean="0"/>
              <a:t>in biblical studies</a:t>
            </a:r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Take advantage of much higher visual bandwidth (and appeal)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20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We collect some new data set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Figure out how to display it to users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Add the ability to search across a whole resource or corpus in comprehensive and complex ways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Sometimes we complete the whole cycle quickly (Psalms Explorer)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For</a:t>
            </a:r>
            <a:r>
              <a:rPr lang="en-US" baseline="0" dirty="0" smtClean="0"/>
              <a:t> other cases, we’re still working to show the big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47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So let’s look at a couple of examples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>
                <a:sym typeface="Wingdings"/>
              </a:rPr>
              <a:t>Visualization by the group at Bible Gateway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>
                <a:sym typeface="Wingdings"/>
              </a:rPr>
              <a:t>Combines time, individuals, activities, grouping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>
                <a:sym typeface="Wingdings"/>
              </a:rPr>
              <a:t>Not really a data visualization,</a:t>
            </a:r>
            <a:r>
              <a:rPr lang="en-US" baseline="0" dirty="0" smtClean="0">
                <a:sym typeface="Wingdings"/>
              </a:rPr>
              <a:t> more artistic, but it really does help with seeing the Big Picture</a:t>
            </a:r>
            <a:endParaRPr lang="en-US" dirty="0" smtClean="0">
              <a:sym typeface="Wingdings"/>
            </a:endParaRPr>
          </a:p>
          <a:p>
            <a:pPr marL="171450" indent="-171450">
              <a:buFont typeface="Arial"/>
              <a:buChar char="•"/>
            </a:pPr>
            <a:r>
              <a:rPr lang="en-US" dirty="0" smtClean="0">
                <a:sym typeface="Wingdings"/>
              </a:rPr>
              <a:t>Visually engaging, colorful, understandable</a:t>
            </a:r>
            <a:r>
              <a:rPr lang="en-US" baseline="0" dirty="0" smtClean="0">
                <a:sym typeface="Wingdings"/>
              </a:rPr>
              <a:t> without much explanation, draws you into </a:t>
            </a:r>
            <a:r>
              <a:rPr lang="en-US" baseline="0" smtClean="0">
                <a:sym typeface="Wingdings"/>
              </a:rPr>
              <a:t>the details</a:t>
            </a:r>
            <a:endParaRPr lang="en-US" baseline="0" dirty="0" smtClean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0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Added interactivity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More information on events, individuals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Step through the events</a:t>
            </a:r>
          </a:p>
          <a:p>
            <a:pPr marL="171450" indent="-171450">
              <a:buFont typeface="Arial"/>
              <a:buChar char="•"/>
            </a:pPr>
            <a:r>
              <a:rPr lang="en-US" dirty="0" err="1" smtClean="0"/>
              <a:t>Zoomable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59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Ben </a:t>
            </a:r>
            <a:r>
              <a:rPr lang="en-US" dirty="0" err="1" smtClean="0"/>
              <a:t>Shneiderman</a:t>
            </a:r>
            <a:r>
              <a:rPr lang="en-US" dirty="0" smtClean="0"/>
              <a:t> at </a:t>
            </a:r>
            <a:r>
              <a:rPr lang="en-US" dirty="0" err="1" smtClean="0"/>
              <a:t>UMd</a:t>
            </a:r>
            <a:r>
              <a:rPr lang="en-US" dirty="0" smtClean="0"/>
              <a:t>,</a:t>
            </a:r>
            <a:r>
              <a:rPr lang="en-US" baseline="0" dirty="0" smtClean="0"/>
              <a:t> HCI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His mantra for information visualizations</a:t>
            </a:r>
            <a:endParaRPr lang="en-US" dirty="0" smtClean="0"/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Categories, groupings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Genre, Book, Attribution, Themes, Structure, others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Bubbles sized by number of verses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Faceted browsing paradigm dynamically provides more information as you filter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Powerful paradigm for data exploration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Clicking through gives you the text of the psalm with additional annotations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No particular story or point of view: lets you explore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37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Consider some addition</a:t>
            </a:r>
            <a:r>
              <a:rPr lang="en-US" baseline="0" dirty="0" smtClean="0"/>
              <a:t> visualizations we might build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Not curating the art here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Only valuable for narrative, and probabl</a:t>
            </a:r>
            <a:r>
              <a:rPr lang="en-US" baseline="0" dirty="0" smtClean="0"/>
              <a:t>y only some narratives: data exploration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You’d want hyperlinks to people, pericope text, mention highlights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99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Places down the left side, counted</a:t>
            </a:r>
            <a:r>
              <a:rPr lang="en-US" baseline="0" dirty="0" smtClean="0"/>
              <a:t> by mentions, color-coded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Six pericopes down the right side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Colored bars across the middle indicate correlations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You can focus on either side to select that data and its correlations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Bethlehem is mentioned in all pericopes except the last one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Field of Boaz only in the story where Ruth meets Boaz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Judah only mentioned in the first two pericopes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Descendants of Ruth and Boaz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Imagine interactivity with details on demand, and navigation to Place records or pericope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73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Who are the major players?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Where do they enter and exit?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How are they mentioned together?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Big picture: much more information available</a:t>
            </a:r>
            <a:r>
              <a:rPr lang="en-US" baseline="0" dirty="0" smtClean="0"/>
              <a:t> , more opportunity for exploration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76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“Related” if co-mentioned as participants in an event.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Data</a:t>
            </a:r>
            <a:r>
              <a:rPr lang="en-US" baseline="0" dirty="0" smtClean="0"/>
              <a:t> </a:t>
            </a:r>
            <a:r>
              <a:rPr lang="en-US" i="1" baseline="0" dirty="0" smtClean="0"/>
              <a:t>matters</a:t>
            </a:r>
            <a:r>
              <a:rPr lang="en-US" baseline="0" dirty="0" smtClean="0"/>
              <a:t> here:</a:t>
            </a:r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Not every name, but those that are significant participants in an event</a:t>
            </a:r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Counting by event co-occurrence makes more meaningful connections than chapters or other units: following story relationships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Automated algorithm here is grouping and styling by color (</a:t>
            </a:r>
            <a:r>
              <a:rPr lang="en-US" baseline="0" dirty="0" err="1" smtClean="0"/>
              <a:t>NodeXL</a:t>
            </a:r>
            <a:r>
              <a:rPr lang="en-US" baseline="0" dirty="0" smtClean="0"/>
              <a:t>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Still too much noise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633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Slightly better version where I’ve filtered out pairs that only occur in </a:t>
            </a:r>
            <a:r>
              <a:rPr lang="en-US" smtClean="0"/>
              <a:t>one event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63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Bible Sense Lexicon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Reciprocal notion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"terms" rather than items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"documents" rather</a:t>
            </a:r>
            <a:r>
              <a:rPr lang="en-US" baseline="0" dirty="0" smtClean="0"/>
              <a:t> than units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aseline="0" dirty="0" smtClean="0"/>
              <a:t>“relevance engineering”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53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More terms</a:t>
            </a:r>
            <a:r>
              <a:rPr lang="en-US" baseline="0" dirty="0" smtClean="0"/>
              <a:t> means more important, right?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72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err="1" smtClean="0"/>
              <a:t>Idf</a:t>
            </a:r>
            <a:r>
              <a:rPr lang="en-US" dirty="0" smtClean="0"/>
              <a:t> is 1/</a:t>
            </a:r>
            <a:r>
              <a:rPr lang="en-US" dirty="0" err="1" smtClean="0"/>
              <a:t>df</a:t>
            </a:r>
            <a:r>
              <a:rPr lang="en-US" dirty="0" smtClean="0"/>
              <a:t>(term), so a low number means a common term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12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dirty="0" smtClean="0"/>
              <a:t>Use case: given document, what are the most </a:t>
            </a:r>
            <a:r>
              <a:rPr lang="en-US" smtClean="0"/>
              <a:t>distinctive terms?</a:t>
            </a:r>
          </a:p>
          <a:p>
            <a:pPr marL="171450" indent="-171450">
              <a:buFontTx/>
              <a:buChar char="•"/>
            </a:pPr>
            <a:r>
              <a:rPr lang="en-US" dirty="0" smtClean="0"/>
              <a:t>Upwards</a:t>
            </a:r>
            <a:r>
              <a:rPr lang="en-US" baseline="0" dirty="0" smtClean="0"/>
              <a:t> of 50M cells, far less than 1% have values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071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Starting from larger units and working down to smaller ones</a:t>
            </a:r>
          </a:p>
          <a:p>
            <a:r>
              <a:rPr lang="en-US" dirty="0" smtClean="0"/>
              <a:t>Several senses in the same general area as “sin”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424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There are 55 senses in this pericope: only showing the top 33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Compare counting, </a:t>
            </a:r>
            <a:r>
              <a:rPr lang="en-US" dirty="0" err="1" smtClean="0"/>
              <a:t>tf.idf</a:t>
            </a:r>
            <a:r>
              <a:rPr lang="en-US" dirty="0" smtClean="0"/>
              <a:t>,</a:t>
            </a:r>
            <a:r>
              <a:rPr lang="en-US" baseline="0" dirty="0" smtClean="0"/>
              <a:t> and frequency throughout the corpus (number of pericopes in which this sense occurs)’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Color gradients by columns to show the maximums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“sin (personification)” occurs in 17 pericopes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83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Working from smaller units up to larger ones</a:t>
            </a:r>
            <a:r>
              <a:rPr lang="en-US" baseline="0" dirty="0" smtClean="0"/>
              <a:t> and exploring the corpus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784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Shown correlations between senses and pericopes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Can do the same kind of correlation between other terms and units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Iterative process</a:t>
            </a:r>
            <a:r>
              <a:rPr lang="en-US" baseline="0" dirty="0" smtClean="0"/>
              <a:t> going from documents to terms, and terms to documents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I’m interested in building interactive systems that connect these data and allows you to explore these relationships further</a:t>
            </a:r>
          </a:p>
          <a:p>
            <a:pPr marL="0" indent="0">
              <a:buFont typeface="Arial"/>
              <a:buNone/>
            </a:pPr>
            <a:endParaRPr lang="en-US" dirty="0" smtClean="0"/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Different units require different views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Hierarchy supports a </a:t>
            </a:r>
            <a:r>
              <a:rPr lang="en-US" dirty="0" err="1" smtClean="0"/>
              <a:t>zoomable</a:t>
            </a:r>
            <a:r>
              <a:rPr lang="en-US" dirty="0" smtClean="0"/>
              <a:t> view: start with 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 smtClean="0"/>
              <a:t>Ideally</a:t>
            </a:r>
            <a:r>
              <a:rPr lang="en-US" baseline="0" dirty="0" smtClean="0"/>
              <a:t> longer books would have additional structure to support visualization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7840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</a:t>
            </a:r>
            <a:r>
              <a:rPr lang="en-US" baseline="0" dirty="0" smtClean="0"/>
              <a:t>e can’t always expect users to know what to look for</a:t>
            </a:r>
          </a:p>
          <a:p>
            <a:r>
              <a:rPr lang="en-US" baseline="0" dirty="0" smtClean="0"/>
              <a:t>Our ultimate goal is to not to accumulate data, but to create </a:t>
            </a:r>
            <a:r>
              <a:rPr lang="en-US" i="1" baseline="0" dirty="0" smtClean="0"/>
              <a:t>insight</a:t>
            </a:r>
          </a:p>
          <a:p>
            <a:r>
              <a:rPr lang="en-US" i="0" baseline="0" dirty="0" smtClean="0"/>
              <a:t>And so …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6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 smtClean="0"/>
              <a:t>Here’s some contact information if you’d like to follow up on these ideas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Started blogging about Bible visualizations at </a:t>
            </a:r>
            <a:r>
              <a:rPr lang="en-US" dirty="0" err="1" smtClean="0"/>
              <a:t>BibleVis.com</a:t>
            </a:r>
            <a:r>
              <a:rPr lang="en-US" dirty="0" smtClean="0"/>
              <a:t>, Twitter account for that</a:t>
            </a:r>
            <a:r>
              <a:rPr lang="en-US" baseline="0" dirty="0" smtClean="0"/>
              <a:t> activity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Any 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EB004-E60B-8242-9C47-12A3B51F2A0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3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09548"/>
            <a:ext cx="6400800" cy="113840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1630991"/>
            <a:ext cx="8229602" cy="779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57559" y="267731"/>
            <a:ext cx="8628885" cy="4608040"/>
          </a:xfrm>
          <a:prstGeom prst="roundRect">
            <a:avLst>
              <a:gd name="adj" fmla="val 1020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418104" y="4700463"/>
            <a:ext cx="998502" cy="273844"/>
          </a:xfrm>
        </p:spPr>
        <p:txBody>
          <a:bodyPr/>
          <a:lstStyle/>
          <a:p>
            <a:fld id="{76046773-7083-704A-8C2A-08DE1589353F}" type="datetimeFigureOut">
              <a:rPr lang="en-US" smtClean="0"/>
              <a:pPr/>
              <a:t>5/7/15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49" y="4692432"/>
            <a:ext cx="1329010" cy="34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0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491676"/>
            <a:ext cx="8229602" cy="70847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ounded Rectangle 9"/>
          <p:cNvSpPr/>
          <p:nvPr userDrawn="1"/>
        </p:nvSpPr>
        <p:spPr>
          <a:xfrm>
            <a:off x="257559" y="267731"/>
            <a:ext cx="8628885" cy="4608040"/>
          </a:xfrm>
          <a:prstGeom prst="roundRect">
            <a:avLst>
              <a:gd name="adj" fmla="val 1020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49" y="4692432"/>
            <a:ext cx="1329010" cy="340996"/>
          </a:xfrm>
          <a:prstGeom prst="rect">
            <a:avLst/>
          </a:prstGeom>
        </p:spPr>
      </p:pic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7418104" y="4700463"/>
            <a:ext cx="998502" cy="273844"/>
          </a:xfrm>
        </p:spPr>
        <p:txBody>
          <a:bodyPr/>
          <a:lstStyle/>
          <a:p>
            <a:fld id="{76046773-7083-704A-8C2A-08DE1589353F}" type="datetimeFigureOut">
              <a:rPr lang="en-US" smtClean="0"/>
              <a:pPr/>
              <a:t>5/7/15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83029"/>
            <a:ext cx="7772400" cy="1021556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95266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257559" y="267731"/>
            <a:ext cx="8628885" cy="4608040"/>
          </a:xfrm>
          <a:prstGeom prst="roundRect">
            <a:avLst>
              <a:gd name="adj" fmla="val 1020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49" y="4692432"/>
            <a:ext cx="1329010" cy="340996"/>
          </a:xfrm>
          <a:prstGeom prst="rect">
            <a:avLst/>
          </a:prstGeom>
        </p:spPr>
      </p:pic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7418104" y="4700463"/>
            <a:ext cx="998502" cy="273844"/>
          </a:xfrm>
        </p:spPr>
        <p:txBody>
          <a:bodyPr/>
          <a:lstStyle/>
          <a:p>
            <a:fld id="{76046773-7083-704A-8C2A-08DE1589353F}" type="datetimeFigureOut">
              <a:rPr lang="en-US" smtClean="0"/>
              <a:pPr/>
              <a:t>5/7/15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288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1729"/>
            <a:ext cx="8229600" cy="708422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7353"/>
            <a:ext cx="4038600" cy="32872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7353"/>
            <a:ext cx="4038600" cy="32872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257559" y="267731"/>
            <a:ext cx="8628885" cy="4608040"/>
          </a:xfrm>
          <a:prstGeom prst="roundRect">
            <a:avLst>
              <a:gd name="adj" fmla="val 1020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49" y="4692432"/>
            <a:ext cx="1329010" cy="340996"/>
          </a:xfrm>
          <a:prstGeom prst="rect">
            <a:avLst/>
          </a:prstGeom>
        </p:spPr>
      </p:pic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7418104" y="4700463"/>
            <a:ext cx="998502" cy="273844"/>
          </a:xfrm>
        </p:spPr>
        <p:txBody>
          <a:bodyPr/>
          <a:lstStyle/>
          <a:p>
            <a:fld id="{76046773-7083-704A-8C2A-08DE1589353F}" type="datetimeFigureOut">
              <a:rPr lang="en-US" smtClean="0"/>
              <a:pPr/>
              <a:t>5/7/15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91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mphasis Slide">
    <p:bg>
      <p:bgPr>
        <a:solidFill>
          <a:srgbClr val="5FBC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 userDrawn="1"/>
        </p:nvSpPr>
        <p:spPr>
          <a:xfrm>
            <a:off x="257559" y="267731"/>
            <a:ext cx="8628885" cy="4608040"/>
          </a:xfrm>
          <a:prstGeom prst="roundRect">
            <a:avLst>
              <a:gd name="adj" fmla="val 1020"/>
            </a:avLst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457201" y="4662264"/>
            <a:ext cx="1388034" cy="343045"/>
          </a:xfrm>
          <a:prstGeom prst="rect">
            <a:avLst/>
          </a:prstGeom>
          <a:solidFill>
            <a:srgbClr val="5FBC3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01405" y="4807976"/>
            <a:ext cx="1381178" cy="130084"/>
          </a:xfrm>
          <a:prstGeom prst="rect">
            <a:avLst/>
          </a:prstGeom>
          <a:solidFill>
            <a:srgbClr val="5FBC3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6540"/>
            <a:ext cx="8229602" cy="779322"/>
          </a:xfrm>
        </p:spPr>
        <p:txBody>
          <a:bodyPr>
            <a:normAutofit/>
          </a:bodyPr>
          <a:lstStyle>
            <a:lvl1pPr algn="ctr">
              <a:defRPr sz="4200" baseline="0">
                <a:solidFill>
                  <a:schemeClr val="bg1"/>
                </a:solidFill>
                <a:latin typeface="Gotham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28" y="4684677"/>
            <a:ext cx="1179471" cy="34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94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2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ctr">
              <a:defRPr sz="2000" b="0">
                <a:latin typeface="Gotham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4176" y="459581"/>
            <a:ext cx="8302624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 algn="ctr">
              <a:buNone/>
              <a:defRPr sz="1400">
                <a:solidFill>
                  <a:srgbClr val="7F7F7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Rounded Rectangle 11"/>
          <p:cNvSpPr/>
          <p:nvPr userDrawn="1"/>
        </p:nvSpPr>
        <p:spPr>
          <a:xfrm>
            <a:off x="257559" y="267731"/>
            <a:ext cx="8628885" cy="4608040"/>
          </a:xfrm>
          <a:prstGeom prst="roundRect">
            <a:avLst>
              <a:gd name="adj" fmla="val 1020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49" y="4692432"/>
            <a:ext cx="1329010" cy="340996"/>
          </a:xfrm>
          <a:prstGeom prst="rect">
            <a:avLst/>
          </a:prstGeom>
        </p:spPr>
      </p:pic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7418104" y="4700463"/>
            <a:ext cx="998502" cy="273844"/>
          </a:xfrm>
        </p:spPr>
        <p:txBody>
          <a:bodyPr/>
          <a:lstStyle/>
          <a:p>
            <a:fld id="{76046773-7083-704A-8C2A-08DE1589353F}" type="datetimeFigureOut">
              <a:rPr lang="en-US" smtClean="0"/>
              <a:pPr/>
              <a:t>5/7/15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821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 userDrawn="1"/>
        </p:nvSpPr>
        <p:spPr>
          <a:xfrm>
            <a:off x="257559" y="267731"/>
            <a:ext cx="8628885" cy="4608040"/>
          </a:xfrm>
          <a:prstGeom prst="roundRect">
            <a:avLst>
              <a:gd name="adj" fmla="val 1020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649" y="4692432"/>
            <a:ext cx="1329010" cy="340996"/>
          </a:xfrm>
          <a:prstGeom prst="rect">
            <a:avLst/>
          </a:prstGeom>
        </p:spPr>
      </p:pic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7418104" y="4700463"/>
            <a:ext cx="998502" cy="273844"/>
          </a:xfrm>
        </p:spPr>
        <p:txBody>
          <a:bodyPr/>
          <a:lstStyle/>
          <a:p>
            <a:fld id="{76046773-7083-704A-8C2A-08DE1589353F}" type="datetimeFigureOut">
              <a:rPr lang="en-US" smtClean="0"/>
              <a:pPr/>
              <a:t>5/7/15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240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8" y="420829"/>
            <a:ext cx="8229602" cy="779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07353"/>
            <a:ext cx="8229600" cy="3287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7"/>
          <p:cNvSpPr>
            <a:spLocks noGrp="1"/>
          </p:cNvSpPr>
          <p:nvPr>
            <p:ph type="dt" sz="half" idx="2"/>
          </p:nvPr>
        </p:nvSpPr>
        <p:spPr>
          <a:xfrm>
            <a:off x="7418104" y="4796573"/>
            <a:ext cx="963896" cy="27384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46773-7083-704A-8C2A-08DE1589353F}" type="datetimeFigureOut">
              <a:rPr lang="en-US" smtClean="0"/>
              <a:pPr/>
              <a:t>5/7/15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6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Gotham Ligh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rgbClr val="5FBC39"/>
          </a:solidFill>
          <a:latin typeface="Gotham Book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>
              <a:lumMod val="50000"/>
              <a:lumOff val="50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5FBC39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>
              <a:lumMod val="50000"/>
              <a:lumOff val="50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>
              <a:lumMod val="50000"/>
              <a:lumOff val="50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eanBoisen.com/talks/2015/biblevis" TargetMode="External"/><Relationship Id="rId4" Type="http://schemas.openxmlformats.org/officeDocument/2006/relationships/hyperlink" Target="http://biblevis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risharrison.net/index.php/Visualizations/BibleViz" TargetMode="External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blog/2011/04/holy-week-timeline-visualization/" TargetMode="External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hyperlink" Target="Ruth-places/index.html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Ruth-people" TargetMode="External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en.wikipedia.org/wiki/Tf%E2%80%93i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hyperlink" Target="romans/treemap.html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SeanBoisen.com" TargetMode="External"/><Relationship Id="rId4" Type="http://schemas.openxmlformats.org/officeDocument/2006/relationships/hyperlink" Target="http://BibleVis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66800" y="2724150"/>
            <a:ext cx="7010400" cy="19050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 smtClean="0"/>
              <a:t>Sean Boisen, Faithlife </a:t>
            </a:r>
          </a:p>
          <a:p>
            <a:r>
              <a:rPr lang="en-US" dirty="0" err="1" smtClean="0"/>
              <a:t>BibleTech</a:t>
            </a:r>
            <a:r>
              <a:rPr lang="en-US" dirty="0" smtClean="0"/>
              <a:t> 2015</a:t>
            </a:r>
          </a:p>
          <a:p>
            <a:r>
              <a:rPr lang="en-US" dirty="0" smtClean="0"/>
              <a:t>5/2/2015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seanboisen</a:t>
            </a:r>
            <a:r>
              <a:rPr lang="en-US" dirty="0" smtClean="0"/>
              <a:t>, @</a:t>
            </a:r>
            <a:r>
              <a:rPr lang="en-US" dirty="0" err="1" smtClean="0"/>
              <a:t>biblevis</a:t>
            </a:r>
            <a:r>
              <a:rPr lang="en-US" dirty="0" smtClean="0"/>
              <a:t>; #</a:t>
            </a:r>
            <a:r>
              <a:rPr lang="en-US" dirty="0" err="1" smtClean="0"/>
              <a:t>bibledata</a:t>
            </a:r>
            <a:r>
              <a:rPr lang="en-US" dirty="0" smtClean="0"/>
              <a:t>, #</a:t>
            </a:r>
            <a:r>
              <a:rPr lang="en-US" dirty="0" err="1" smtClean="0"/>
              <a:t>bibletech</a:t>
            </a:r>
            <a:endParaRPr lang="en-US" dirty="0" smtClean="0"/>
          </a:p>
          <a:p>
            <a:r>
              <a:rPr lang="en-US" dirty="0"/>
              <a:t>Slides: </a:t>
            </a:r>
            <a:r>
              <a:rPr lang="en-US" dirty="0">
                <a:hlinkClick r:id="rId3"/>
              </a:rPr>
              <a:t>http://SeanBoisen.com/talks/2015/biblevis</a:t>
            </a:r>
            <a:endParaRPr lang="en-US" dirty="0"/>
          </a:p>
          <a:p>
            <a:r>
              <a:rPr lang="en-US" dirty="0" smtClean="0">
                <a:hlinkClick r:id="rId4"/>
              </a:rPr>
              <a:t>http://biblevis.com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200150"/>
            <a:ext cx="8229602" cy="7793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Seeing the Big Picture:</a:t>
            </a:r>
            <a:br>
              <a:rPr lang="en-US" dirty="0" smtClean="0"/>
            </a:br>
            <a:r>
              <a:rPr lang="en-US" dirty="0" smtClean="0"/>
              <a:t>Visualizing Bible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923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Back …</a:t>
            </a:r>
            <a:endParaRPr lang="en-US" dirty="0"/>
          </a:p>
        </p:txBody>
      </p:sp>
      <p:pic>
        <p:nvPicPr>
          <p:cNvPr id="4" name="Content Placeholder 3" descr="Screen Shot 2015-05-02 at 7.14.04 AM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97" t="-83" r="-37097" b="-498"/>
          <a:stretch/>
        </p:blipFill>
        <p:spPr/>
      </p:pic>
    </p:spTree>
    <p:extLst>
      <p:ext uri="{BB962C8B-B14F-4D97-AF65-F5344CB8AC3E}">
        <p14:creationId xmlns:p14="http://schemas.microsoft.com/office/powerpoint/2010/main" val="987862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Seeing the Big Picture</a:t>
            </a:r>
            <a:endParaRPr lang="en-US" dirty="0"/>
          </a:p>
        </p:txBody>
      </p:sp>
      <p:pic>
        <p:nvPicPr>
          <p:cNvPr id="4" name="Content Placeholder 3" descr="BibleVizArc7mediumOrig.jpg">
            <a:hlinkClick r:id="rId3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66" t="-101" r="-7782" b="4942"/>
          <a:stretch/>
        </p:blipFill>
        <p:spPr/>
      </p:pic>
      <p:sp>
        <p:nvSpPr>
          <p:cNvPr id="5" name="TextBox 4"/>
          <p:cNvSpPr txBox="1"/>
          <p:nvPr/>
        </p:nvSpPr>
        <p:spPr>
          <a:xfrm>
            <a:off x="1219200" y="135255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“Instead we set our sights on the other end of the spectrum –- something more beautiful than functional</a:t>
            </a:r>
            <a:r>
              <a:rPr lang="en-US" dirty="0" smtClean="0">
                <a:solidFill>
                  <a:srgbClr val="FFFFFF"/>
                </a:solidFill>
              </a:rPr>
              <a:t>.”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959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Understanding</a:t>
            </a:r>
            <a:r>
              <a:rPr lang="en-US" dirty="0" smtClean="0"/>
              <a:t> the 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visualization vs. art</a:t>
            </a:r>
          </a:p>
          <a:p>
            <a:r>
              <a:rPr lang="en-US" dirty="0" smtClean="0"/>
              <a:t>What kind of information?</a:t>
            </a:r>
          </a:p>
          <a:p>
            <a:r>
              <a:rPr lang="en-US" dirty="0" smtClean="0"/>
              <a:t>Visualization </a:t>
            </a:r>
            <a:r>
              <a:rPr lang="en-US" dirty="0"/>
              <a:t>a</a:t>
            </a:r>
            <a:r>
              <a:rPr lang="en-US" dirty="0" smtClean="0"/>
              <a:t>s storytelling</a:t>
            </a:r>
          </a:p>
          <a:p>
            <a:r>
              <a:rPr lang="en-US" dirty="0"/>
              <a:t>One size doesn’t fit </a:t>
            </a:r>
            <a:r>
              <a:rPr lang="en-US" dirty="0" smtClean="0"/>
              <a:t>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70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44"/>
          <p:cNvSpPr>
            <a:spLocks noGrp="1"/>
          </p:cNvSpPr>
          <p:nvPr>
            <p:ph type="title"/>
          </p:nvPr>
        </p:nvSpPr>
        <p:spPr>
          <a:xfrm>
            <a:off x="3200400" y="491676"/>
            <a:ext cx="2743200" cy="12418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Bible Data at Faithlife</a:t>
            </a:r>
            <a:endParaRPr lang="en-US" dirty="0"/>
          </a:p>
        </p:txBody>
      </p:sp>
      <p:grpSp>
        <p:nvGrpSpPr>
          <p:cNvPr id="109" name="Group 108"/>
          <p:cNvGrpSpPr/>
          <p:nvPr/>
        </p:nvGrpSpPr>
        <p:grpSpPr>
          <a:xfrm>
            <a:off x="2590800" y="2724150"/>
            <a:ext cx="4071657" cy="1929177"/>
            <a:chOff x="1980859" y="2844800"/>
            <a:chExt cx="4741673" cy="2246634"/>
          </a:xfrm>
        </p:grpSpPr>
        <p:sp>
          <p:nvSpPr>
            <p:cNvPr id="110" name="Rectangle 109"/>
            <p:cNvSpPr/>
            <p:nvPr/>
          </p:nvSpPr>
          <p:spPr>
            <a:xfrm>
              <a:off x="1980859" y="2844800"/>
              <a:ext cx="4741673" cy="2246634"/>
            </a:xfrm>
            <a:prstGeom prst="rect">
              <a:avLst/>
            </a:prstGeo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en-US" sz="1300" dirty="0" smtClean="0"/>
                <a:t>Biblical language &amp; linguistics</a:t>
              </a:r>
              <a:endParaRPr lang="en-US" sz="1300" dirty="0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2083794" y="3868093"/>
              <a:ext cx="4544565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b="1" dirty="0" smtClean="0">
                  <a:solidFill>
                    <a:schemeClr val="tx2"/>
                  </a:solidFill>
                </a:rPr>
                <a:t>Bible text: words, lemmas, morph</a:t>
              </a:r>
              <a:endParaRPr lang="en-US" sz="1300" b="1" dirty="0">
                <a:solidFill>
                  <a:schemeClr val="tx2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083794" y="4323419"/>
              <a:ext cx="4544565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Aligned translations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2089158" y="3419533"/>
              <a:ext cx="897212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Senses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3790368" y="3420076"/>
              <a:ext cx="1083647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Discourse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2986370" y="3420076"/>
              <a:ext cx="803998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Syntax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5719496" y="2972156"/>
              <a:ext cx="908864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Culture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4874014" y="3419533"/>
              <a:ext cx="1754345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Pericopes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4886837" y="2974416"/>
              <a:ext cx="819688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Genre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3495879" y="2972156"/>
              <a:ext cx="1378135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Prop. Labels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2097625" y="2972156"/>
              <a:ext cx="1386602" cy="431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>
                  <a:solidFill>
                    <a:schemeClr val="tx2"/>
                  </a:solidFill>
                </a:rPr>
                <a:t>Case Frames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3276600" y="361950"/>
            <a:ext cx="2667000" cy="2138438"/>
            <a:chOff x="1710267" y="2167466"/>
            <a:chExt cx="3158066" cy="2288266"/>
          </a:xfrm>
        </p:grpSpPr>
        <p:graphicFrame>
          <p:nvGraphicFramePr>
            <p:cNvPr id="122" name="Diagram 121"/>
            <p:cNvGraphicFramePr/>
            <p:nvPr>
              <p:extLst>
                <p:ext uri="{D42A27DB-BD31-4B8C-83A1-F6EECF244321}">
                  <p14:modId xmlns:p14="http://schemas.microsoft.com/office/powerpoint/2010/main" val="3292910482"/>
                </p:ext>
              </p:extLst>
            </p:nvPr>
          </p:nvGraphicFramePr>
          <p:xfrm>
            <a:off x="1710267" y="2167466"/>
            <a:ext cx="3158066" cy="228316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23" name="TextBox 122"/>
            <p:cNvSpPr txBox="1"/>
            <p:nvPr/>
          </p:nvSpPr>
          <p:spPr>
            <a:xfrm>
              <a:off x="1966326" y="4142858"/>
              <a:ext cx="2645947" cy="312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Biblical Knowledge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14868" y="2724150"/>
            <a:ext cx="1944007" cy="1932283"/>
            <a:chOff x="677335" y="2015066"/>
            <a:chExt cx="2328334" cy="1955800"/>
          </a:xfrm>
        </p:grpSpPr>
        <p:sp>
          <p:nvSpPr>
            <p:cNvPr id="125" name="Rectangle 124"/>
            <p:cNvSpPr/>
            <p:nvPr/>
          </p:nvSpPr>
          <p:spPr>
            <a:xfrm>
              <a:off x="677335" y="2015066"/>
              <a:ext cx="2328334" cy="195580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en-US" sz="1300" dirty="0" smtClean="0"/>
                <a:t>Cross-References</a:t>
              </a:r>
              <a:endParaRPr lang="en-US" sz="1300" dirty="0"/>
            </a:p>
          </p:txBody>
        </p:sp>
        <p:sp>
          <p:nvSpPr>
            <p:cNvPr id="126" name="Rounded Rectangle 125"/>
            <p:cNvSpPr/>
            <p:nvPr/>
          </p:nvSpPr>
          <p:spPr>
            <a:xfrm>
              <a:off x="829735" y="2108201"/>
              <a:ext cx="2065867" cy="4318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Ancient Literature</a:t>
              </a:r>
              <a:endParaRPr lang="en-US" sz="1300" dirty="0"/>
            </a:p>
          </p:txBody>
        </p:sp>
        <p:sp>
          <p:nvSpPr>
            <p:cNvPr id="127" name="Rounded Rectangle 126"/>
            <p:cNvSpPr/>
            <p:nvPr/>
          </p:nvSpPr>
          <p:spPr>
            <a:xfrm>
              <a:off x="829735" y="2667002"/>
              <a:ext cx="2065867" cy="4318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Grammars</a:t>
              </a:r>
              <a:endParaRPr lang="en-US" sz="1300" dirty="0"/>
            </a:p>
          </p:txBody>
        </p:sp>
        <p:sp>
          <p:nvSpPr>
            <p:cNvPr id="128" name="Rounded Rectangle 127"/>
            <p:cNvSpPr/>
            <p:nvPr/>
          </p:nvSpPr>
          <p:spPr>
            <a:xfrm>
              <a:off x="829735" y="3208867"/>
              <a:ext cx="2065867" cy="431800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Systematic Theo.</a:t>
              </a:r>
              <a:endParaRPr lang="en-US" sz="1300" dirty="0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6877823" y="2724150"/>
            <a:ext cx="1875128" cy="1929177"/>
            <a:chOff x="5994401" y="2006600"/>
            <a:chExt cx="2328334" cy="1964267"/>
          </a:xfrm>
        </p:grpSpPr>
        <p:sp>
          <p:nvSpPr>
            <p:cNvPr id="130" name="Rectangle 129"/>
            <p:cNvSpPr/>
            <p:nvPr/>
          </p:nvSpPr>
          <p:spPr>
            <a:xfrm>
              <a:off x="5994401" y="2006600"/>
              <a:ext cx="2328334" cy="1964267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en-US" sz="1300" dirty="0" smtClean="0"/>
                <a:t>Reference Content</a:t>
              </a:r>
              <a:endParaRPr lang="en-US" sz="1300" dirty="0"/>
            </a:p>
          </p:txBody>
        </p:sp>
        <p:sp>
          <p:nvSpPr>
            <p:cNvPr id="131" name="Rounded Rectangle 130"/>
            <p:cNvSpPr/>
            <p:nvPr/>
          </p:nvSpPr>
          <p:spPr>
            <a:xfrm>
              <a:off x="6146803" y="2667003"/>
              <a:ext cx="2065867" cy="4318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Commentaries</a:t>
              </a:r>
              <a:endParaRPr lang="en-US" sz="1300" dirty="0"/>
            </a:p>
          </p:txBody>
        </p:sp>
        <p:sp>
          <p:nvSpPr>
            <p:cNvPr id="132" name="Rounded Rectangle 131"/>
            <p:cNvSpPr/>
            <p:nvPr/>
          </p:nvSpPr>
          <p:spPr>
            <a:xfrm>
              <a:off x="6146803" y="3208867"/>
              <a:ext cx="2065867" cy="4318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Lexicons</a:t>
              </a:r>
              <a:endParaRPr lang="en-US" sz="1300" dirty="0"/>
            </a:p>
          </p:txBody>
        </p:sp>
        <p:sp>
          <p:nvSpPr>
            <p:cNvPr id="133" name="Rounded Rectangle 132"/>
            <p:cNvSpPr/>
            <p:nvPr/>
          </p:nvSpPr>
          <p:spPr>
            <a:xfrm>
              <a:off x="6146803" y="2108201"/>
              <a:ext cx="2065867" cy="4318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Bible Dictionaries</a:t>
              </a:r>
              <a:endParaRPr lang="en-US" sz="1300" dirty="0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6858000" y="307012"/>
            <a:ext cx="1894951" cy="2057399"/>
            <a:chOff x="6781801" y="1841499"/>
            <a:chExt cx="2030461" cy="2129367"/>
          </a:xfrm>
        </p:grpSpPr>
        <p:sp>
          <p:nvSpPr>
            <p:cNvPr id="135" name="Rectangle 134"/>
            <p:cNvSpPr/>
            <p:nvPr/>
          </p:nvSpPr>
          <p:spPr>
            <a:xfrm>
              <a:off x="6781801" y="1841499"/>
              <a:ext cx="2030461" cy="212936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en-US" sz="1300" dirty="0" smtClean="0"/>
                <a:t>Concepts</a:t>
              </a:r>
              <a:endParaRPr lang="en-US" sz="1300" dirty="0"/>
            </a:p>
          </p:txBody>
        </p:sp>
        <p:sp>
          <p:nvSpPr>
            <p:cNvPr id="136" name="Rounded Rectangle 135"/>
            <p:cNvSpPr/>
            <p:nvPr/>
          </p:nvSpPr>
          <p:spPr>
            <a:xfrm>
              <a:off x="6934203" y="1913467"/>
              <a:ext cx="1801573" cy="6350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Logos Controlled Vocabulary</a:t>
              </a:r>
              <a:endParaRPr lang="en-US" sz="1300" dirty="0"/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6934203" y="2662767"/>
              <a:ext cx="1801573" cy="431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Cultural Concepts</a:t>
              </a:r>
              <a:endParaRPr lang="en-US" sz="1300" dirty="0"/>
            </a:p>
          </p:txBody>
        </p:sp>
        <p:sp>
          <p:nvSpPr>
            <p:cNvPr id="138" name="Rounded Rectangle 137"/>
            <p:cNvSpPr/>
            <p:nvPr/>
          </p:nvSpPr>
          <p:spPr>
            <a:xfrm>
              <a:off x="6934203" y="3208867"/>
              <a:ext cx="1801573" cy="4318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Preaching Themes</a:t>
              </a:r>
              <a:endParaRPr lang="en-US" sz="1300" dirty="0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457200" y="285750"/>
            <a:ext cx="1894951" cy="1955800"/>
            <a:chOff x="372535" y="2015066"/>
            <a:chExt cx="2030461" cy="1955800"/>
          </a:xfrm>
        </p:grpSpPr>
        <p:sp>
          <p:nvSpPr>
            <p:cNvPr id="140" name="Rectangle 139"/>
            <p:cNvSpPr/>
            <p:nvPr/>
          </p:nvSpPr>
          <p:spPr>
            <a:xfrm>
              <a:off x="372535" y="2015066"/>
              <a:ext cx="2030461" cy="19558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r>
                <a:rPr lang="en-US" sz="1300" dirty="0" smtClean="0"/>
                <a:t>Historical Knowledge</a:t>
              </a:r>
              <a:endParaRPr lang="en-US" sz="1300" dirty="0"/>
            </a:p>
          </p:txBody>
        </p:sp>
        <p:sp>
          <p:nvSpPr>
            <p:cNvPr id="141" name="Rounded Rectangle 140"/>
            <p:cNvSpPr/>
            <p:nvPr/>
          </p:nvSpPr>
          <p:spPr>
            <a:xfrm>
              <a:off x="524937" y="2116666"/>
              <a:ext cx="1801573" cy="4064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Timeline Events</a:t>
              </a:r>
              <a:endParaRPr lang="en-US" sz="1300" dirty="0"/>
            </a:p>
          </p:txBody>
        </p:sp>
        <p:sp>
          <p:nvSpPr>
            <p:cNvPr id="142" name="Rounded Rectangle 141"/>
            <p:cNvSpPr/>
            <p:nvPr/>
          </p:nvSpPr>
          <p:spPr>
            <a:xfrm>
              <a:off x="524937" y="2624666"/>
              <a:ext cx="1801573" cy="4318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Biographies</a:t>
              </a:r>
              <a:endParaRPr lang="en-US" sz="1300" dirty="0"/>
            </a:p>
          </p:txBody>
        </p:sp>
        <p:sp>
          <p:nvSpPr>
            <p:cNvPr id="143" name="Rounded Rectangle 142"/>
            <p:cNvSpPr/>
            <p:nvPr/>
          </p:nvSpPr>
          <p:spPr>
            <a:xfrm>
              <a:off x="524937" y="3149599"/>
              <a:ext cx="1801573" cy="4318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Saints</a:t>
              </a:r>
              <a:endParaRPr lang="en-US" sz="13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16179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1157398"/>
              </p:ext>
            </p:extLst>
          </p:nvPr>
        </p:nvGraphicFramePr>
        <p:xfrm>
          <a:off x="457200" y="1307353"/>
          <a:ext cx="8229600" cy="3287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6029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Screen Shot 2015-04-30 at 10.38.48 AM.png">
            <a:hlinkClick r:id="rId3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83" t="-12840" r="-7441" b="-14433"/>
          <a:stretch/>
        </p:blipFill>
        <p:spPr>
          <a:xfrm>
            <a:off x="152400" y="228600"/>
            <a:ext cx="8870896" cy="4705350"/>
          </a:xfrm>
        </p:spPr>
      </p:pic>
    </p:spTree>
    <p:extLst>
      <p:ext uri="{BB962C8B-B14F-4D97-AF65-F5344CB8AC3E}">
        <p14:creationId xmlns:p14="http://schemas.microsoft.com/office/powerpoint/2010/main" val="2843457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Narrative Character Maps (Logos)</a:t>
            </a:r>
            <a:endParaRPr lang="en-US" dirty="0"/>
          </a:p>
        </p:txBody>
      </p:sp>
      <p:pic>
        <p:nvPicPr>
          <p:cNvPr id="3" name="Content Placeholder 2" descr="Screen Shot 2015-04-30 at 8.55.01 AM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r="12016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Relationships over time</a:t>
            </a:r>
          </a:p>
          <a:p>
            <a:r>
              <a:rPr lang="en-US" dirty="0" smtClean="0"/>
              <a:t>Curated art</a:t>
            </a:r>
          </a:p>
          <a:p>
            <a:r>
              <a:rPr lang="en-US" dirty="0" smtClean="0"/>
              <a:t>Interactive</a:t>
            </a:r>
          </a:p>
          <a:p>
            <a:r>
              <a:rPr lang="en-US" dirty="0" smtClean="0"/>
              <a:t>(Live demo in Logos)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643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Psalms Explorer (Logos)</a:t>
            </a:r>
            <a:endParaRPr lang="en-US" dirty="0"/>
          </a:p>
        </p:txBody>
      </p:sp>
      <p:pic>
        <p:nvPicPr>
          <p:cNvPr id="6" name="Content Placeholder 5" descr="Screen Shot 2015-04-30 at 8.51.13 AM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 r="5194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Shneiderman’s</a:t>
            </a:r>
            <a:r>
              <a:rPr lang="en-US" dirty="0" smtClean="0"/>
              <a:t> Mantra</a:t>
            </a:r>
          </a:p>
          <a:p>
            <a:pPr lvl="1"/>
            <a:r>
              <a:rPr lang="en-US" dirty="0" smtClean="0"/>
              <a:t>Overview first</a:t>
            </a:r>
          </a:p>
          <a:p>
            <a:pPr lvl="1"/>
            <a:r>
              <a:rPr lang="en-US" dirty="0" smtClean="0"/>
              <a:t>Zoom and filter</a:t>
            </a:r>
          </a:p>
          <a:p>
            <a:pPr lvl="1"/>
            <a:r>
              <a:rPr lang="en-US" dirty="0" smtClean="0"/>
              <a:t>Details on demand</a:t>
            </a:r>
          </a:p>
          <a:p>
            <a:r>
              <a:rPr lang="en-US" dirty="0" smtClean="0"/>
              <a:t>(Live demo in Logos)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93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  <a:r>
              <a:rPr lang="en-US" baseline="0" dirty="0" smtClean="0"/>
              <a:t> and Places in Narrative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Enabling data</a:t>
            </a:r>
          </a:p>
          <a:p>
            <a:pPr lvl="1"/>
            <a:r>
              <a:rPr lang="en-US" dirty="0" smtClean="0"/>
              <a:t>Bible Knowledgebase</a:t>
            </a:r>
          </a:p>
          <a:p>
            <a:pPr lvl="1"/>
            <a:r>
              <a:rPr lang="en-US" dirty="0" smtClean="0"/>
              <a:t>Referent</a:t>
            </a:r>
            <a:r>
              <a:rPr lang="en-US" baseline="0" dirty="0" smtClean="0"/>
              <a:t> mentions (names, pronouns, descriptions)</a:t>
            </a:r>
          </a:p>
          <a:p>
            <a:pPr lvl="1"/>
            <a:r>
              <a:rPr lang="en-US" baseline="0" dirty="0" smtClean="0"/>
              <a:t>Pericopes</a:t>
            </a:r>
          </a:p>
          <a:p>
            <a:pPr lvl="0"/>
            <a:r>
              <a:rPr lang="en-US" baseline="0" dirty="0" smtClean="0"/>
              <a:t>Big picture: how are mentions distributed throughout</a:t>
            </a:r>
            <a:r>
              <a:rPr lang="en-US" dirty="0" smtClean="0"/>
              <a:t> the text?</a:t>
            </a: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8917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Places in Ruth</a:t>
            </a:r>
            <a:endParaRPr lang="en-US" dirty="0"/>
          </a:p>
        </p:txBody>
      </p:sp>
      <p:pic>
        <p:nvPicPr>
          <p:cNvPr id="4" name="Content Placeholder 3" descr="Screen Shot 2015-04-30 at 8.42.59 AM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0" b="5330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How are different places mentioned throughout Ruth?</a:t>
            </a:r>
            <a:endParaRPr lang="en-US" dirty="0" smtClean="0">
              <a:hlinkClick r:id="rId4" action="ppaction://hlinkfile"/>
            </a:endParaRPr>
          </a:p>
          <a:p>
            <a:r>
              <a:rPr lang="en-US" dirty="0" smtClean="0">
                <a:hlinkClick r:id="rId4" action="ppaction://hlinkfile"/>
              </a:rPr>
              <a:t>(Live Demo)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80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in Ruth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How are different people mentioned throughout Ruth?</a:t>
            </a:r>
            <a:endParaRPr lang="en-US" dirty="0" smtClean="0">
              <a:hlinkClick r:id="rId3" action="ppaction://hlinkfile"/>
            </a:endParaRPr>
          </a:p>
          <a:p>
            <a:r>
              <a:rPr lang="en-US" dirty="0" smtClean="0">
                <a:hlinkClick r:id="rId3" action="ppaction://hlinkfile"/>
              </a:rPr>
              <a:t>(Live Demo)</a:t>
            </a:r>
            <a:endParaRPr lang="en-US" dirty="0" smtClean="0"/>
          </a:p>
        </p:txBody>
      </p:sp>
      <p:pic>
        <p:nvPicPr>
          <p:cNvPr id="6" name="Content Placeholder 5" descr="Screen Shot 2015-04-30 at 8.47.17 AM.png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6" b="5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09406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Networks for Biblical People</a:t>
            </a:r>
            <a:endParaRPr lang="en-US" dirty="0"/>
          </a:p>
        </p:txBody>
      </p:sp>
      <p:pic>
        <p:nvPicPr>
          <p:cNvPr id="7" name="Picture 6" descr="2015-05-02 08_13_16-Document Act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76350"/>
            <a:ext cx="5181600" cy="344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47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Networks for Biblical People (2)</a:t>
            </a:r>
            <a:endParaRPr lang="en-US" dirty="0"/>
          </a:p>
        </p:txBody>
      </p:sp>
      <p:pic>
        <p:nvPicPr>
          <p:cNvPr id="4" name="Picture 3" descr="2015-05-02 08_32_28-Document Act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76350"/>
            <a:ext cx="7543800" cy="342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39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Senses</a:t>
            </a:r>
            <a:r>
              <a:rPr lang="en-US" baseline="0" dirty="0" smtClean="0"/>
              <a:t> and Pericopes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Enabling data</a:t>
            </a:r>
          </a:p>
          <a:p>
            <a:pPr lvl="1"/>
            <a:r>
              <a:rPr lang="en-US" dirty="0" smtClean="0"/>
              <a:t>Word-level data on lexical semantics</a:t>
            </a:r>
          </a:p>
          <a:p>
            <a:pPr lvl="1"/>
            <a:r>
              <a:rPr lang="en-US" dirty="0" smtClean="0"/>
              <a:t>Pericope structure</a:t>
            </a:r>
            <a:endParaRPr lang="en-US" dirty="0"/>
          </a:p>
          <a:p>
            <a:r>
              <a:rPr lang="en-US" dirty="0" smtClean="0"/>
              <a:t>Big picture</a:t>
            </a:r>
          </a:p>
          <a:p>
            <a:pPr lvl="1"/>
            <a:r>
              <a:rPr lang="en-US" dirty="0" smtClean="0"/>
              <a:t>Given &lt;document&gt;, what are the most important terms?</a:t>
            </a:r>
          </a:p>
          <a:p>
            <a:pPr lvl="1"/>
            <a:r>
              <a:rPr lang="en-US" dirty="0" smtClean="0"/>
              <a:t>Given &lt;term&gt;, what are the most important documents?</a:t>
            </a:r>
          </a:p>
        </p:txBody>
      </p:sp>
    </p:spTree>
    <p:extLst>
      <p:ext uri="{BB962C8B-B14F-4D97-AF65-F5344CB8AC3E}">
        <p14:creationId xmlns:p14="http://schemas.microsoft.com/office/powerpoint/2010/main" val="1794389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Strawman</a:t>
            </a:r>
            <a:r>
              <a:rPr lang="en-US" dirty="0" smtClean="0"/>
              <a:t>: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Counts are typically dominated by low-content items that occur </a:t>
            </a:r>
            <a:r>
              <a:rPr lang="en-US" i="1" dirty="0" smtClean="0"/>
              <a:t>everywhere</a:t>
            </a:r>
          </a:p>
          <a:p>
            <a:r>
              <a:rPr lang="en-US" dirty="0" smtClean="0"/>
              <a:t>Frequency </a:t>
            </a:r>
            <a:r>
              <a:rPr lang="en-US" dirty="0" smtClean="0">
                <a:latin typeface="Times New Roman"/>
                <a:cs typeface="Times New Roman"/>
              </a:rPr>
              <a:t>≠ </a:t>
            </a:r>
            <a:r>
              <a:rPr lang="en-US" dirty="0" smtClean="0">
                <a:cs typeface="Times New Roman"/>
              </a:rPr>
              <a:t>significance</a:t>
            </a:r>
          </a:p>
          <a:p>
            <a:r>
              <a:rPr lang="en-US" dirty="0" smtClean="0"/>
              <a:t>Frequency </a:t>
            </a:r>
            <a:r>
              <a:rPr lang="en-US" dirty="0">
                <a:latin typeface="Times New Roman"/>
                <a:cs typeface="Times New Roman"/>
              </a:rPr>
              <a:t>≠ </a:t>
            </a:r>
            <a:r>
              <a:rPr lang="en-US" dirty="0" smtClean="0">
                <a:cs typeface="Times New Roman"/>
              </a:rPr>
              <a:t>distinctiveness</a:t>
            </a:r>
          </a:p>
        </p:txBody>
      </p:sp>
    </p:spTree>
    <p:extLst>
      <p:ext uri="{BB962C8B-B14F-4D97-AF65-F5344CB8AC3E}">
        <p14:creationId xmlns:p14="http://schemas.microsoft.com/office/powerpoint/2010/main" val="3444410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Weight by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approach: </a:t>
            </a:r>
            <a:r>
              <a:rPr lang="en-US" dirty="0" err="1" smtClean="0">
                <a:hlinkClick r:id="rId3"/>
              </a:rPr>
              <a:t>tf.idf</a:t>
            </a:r>
            <a:endParaRPr lang="en-US" dirty="0" smtClean="0"/>
          </a:p>
          <a:p>
            <a:pPr lvl="1"/>
            <a:r>
              <a:rPr lang="en-US" dirty="0" err="1" smtClean="0"/>
              <a:t>tf</a:t>
            </a:r>
            <a:r>
              <a:rPr lang="en-US" dirty="0" smtClean="0"/>
              <a:t> = term frequency</a:t>
            </a:r>
            <a:r>
              <a:rPr lang="en-US" baseline="0" dirty="0" smtClean="0"/>
              <a:t> in a given document</a:t>
            </a:r>
          </a:p>
          <a:p>
            <a:pPr lvl="1"/>
            <a:r>
              <a:rPr lang="en-US" baseline="0" dirty="0" err="1" smtClean="0"/>
              <a:t>idf</a:t>
            </a:r>
            <a:r>
              <a:rPr lang="en-US" baseline="0" dirty="0" smtClean="0"/>
              <a:t> = inverse document frequency: distribution of term across all documents</a:t>
            </a:r>
          </a:p>
          <a:p>
            <a:pPr lvl="1"/>
            <a:r>
              <a:rPr lang="en-US" dirty="0"/>
              <a:t>I</a:t>
            </a:r>
            <a:r>
              <a:rPr lang="en-US" baseline="0" dirty="0" smtClean="0"/>
              <a:t>ntuitions:</a:t>
            </a:r>
          </a:p>
          <a:p>
            <a:pPr lvl="2"/>
            <a:r>
              <a:rPr lang="en-US" dirty="0" smtClean="0"/>
              <a:t>high </a:t>
            </a:r>
            <a:r>
              <a:rPr lang="en-US" dirty="0" err="1" smtClean="0"/>
              <a:t>tf</a:t>
            </a:r>
            <a:r>
              <a:rPr lang="en-US" dirty="0" smtClean="0"/>
              <a:t> means frequent in this document</a:t>
            </a:r>
          </a:p>
          <a:p>
            <a:pPr lvl="2"/>
            <a:r>
              <a:rPr lang="en-US" dirty="0" smtClean="0"/>
              <a:t>low </a:t>
            </a:r>
            <a:r>
              <a:rPr lang="en-US" dirty="0" err="1" smtClean="0"/>
              <a:t>idf</a:t>
            </a:r>
            <a:r>
              <a:rPr lang="en-US" dirty="0" smtClean="0"/>
              <a:t> means frequent in corpus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 smtClean="0"/>
              <a:t>high </a:t>
            </a:r>
            <a:r>
              <a:rPr lang="en-US" dirty="0" err="1" smtClean="0"/>
              <a:t>tf.idf</a:t>
            </a:r>
            <a:r>
              <a:rPr lang="en-US" dirty="0" smtClean="0"/>
              <a:t> means </a:t>
            </a:r>
            <a:r>
              <a:rPr lang="en-U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/>
                <a:ea typeface="+mn-ea"/>
                <a:cs typeface="+mn-cs"/>
              </a:rPr>
              <a:t>distinctive for this document</a:t>
            </a:r>
          </a:p>
        </p:txBody>
      </p:sp>
    </p:spTree>
    <p:extLst>
      <p:ext uri="{BB962C8B-B14F-4D97-AF65-F5344CB8AC3E}">
        <p14:creationId xmlns:p14="http://schemas.microsoft.com/office/powerpoint/2010/main" val="345092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Data: Senses by Pericope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54798108"/>
              </p:ext>
            </p:extLst>
          </p:nvPr>
        </p:nvGraphicFramePr>
        <p:xfrm>
          <a:off x="457200" y="1308100"/>
          <a:ext cx="3365500" cy="1854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3100"/>
                <a:gridCol w="673100"/>
                <a:gridCol w="673100"/>
                <a:gridCol w="673100"/>
                <a:gridCol w="6731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t1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t3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</a:t>
                      </a:r>
                      <a:r>
                        <a:rPr lang="en-US" i="1" dirty="0" err="1" smtClean="0"/>
                        <a:t>n</a:t>
                      </a:r>
                      <a:endParaRPr lang="en-US" i="1" dirty="0"/>
                    </a:p>
                  </a:txBody>
                  <a:tcPr marL="44873" marR="448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d1</a:t>
                      </a:r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d3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</a:t>
                      </a:r>
                      <a:r>
                        <a:rPr lang="en-US" i="1" dirty="0" err="1" smtClean="0"/>
                        <a:t>n</a:t>
                      </a:r>
                      <a:endParaRPr lang="en-US" i="1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44873" marR="44873"/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Table of pericopes by senses</a:t>
            </a:r>
            <a:endParaRPr lang="en-US" dirty="0"/>
          </a:p>
          <a:p>
            <a:r>
              <a:rPr lang="en-US" dirty="0" smtClean="0"/>
              <a:t>D (#</a:t>
            </a:r>
            <a:r>
              <a:rPr lang="en-US" baseline="0" dirty="0" smtClean="0"/>
              <a:t> of pericopes) = 3424</a:t>
            </a:r>
          </a:p>
          <a:p>
            <a:r>
              <a:rPr lang="en-US" baseline="0" dirty="0" smtClean="0"/>
              <a:t># of senses = 15k</a:t>
            </a:r>
          </a:p>
          <a:p>
            <a:r>
              <a:rPr lang="en-US" dirty="0" smtClean="0"/>
              <a:t>Very sparse data</a:t>
            </a:r>
          </a:p>
          <a:p>
            <a:pPr lvl="1"/>
            <a:r>
              <a:rPr lang="en-US" dirty="0" smtClean="0"/>
              <a:t>mean = 49 distinct senses per pericope</a:t>
            </a:r>
          </a:p>
        </p:txBody>
      </p:sp>
    </p:spTree>
    <p:extLst>
      <p:ext uri="{BB962C8B-B14F-4D97-AF65-F5344CB8AC3E}">
        <p14:creationId xmlns:p14="http://schemas.microsoft.com/office/powerpoint/2010/main" val="3620103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Document to Term</a:t>
            </a:r>
            <a:endParaRPr lang="en-US" dirty="0"/>
          </a:p>
        </p:txBody>
      </p:sp>
      <p:pic>
        <p:nvPicPr>
          <p:cNvPr id="5" name="Content Placeholder 4" descr="Screen Shot 2015-05-01 at 9.02.50 AM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2" r="646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Which senses are most distinctive for a pericope?</a:t>
            </a:r>
          </a:p>
          <a:p>
            <a:r>
              <a:rPr lang="en-US" dirty="0" smtClean="0"/>
              <a:t>(</a:t>
            </a:r>
            <a:r>
              <a:rPr lang="en-US" dirty="0" smtClean="0">
                <a:hlinkClick r:id="rId4" action="ppaction://hlinkfile"/>
              </a:rPr>
              <a:t>Demo: Rom 5:12-21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497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Counts vs. Weights (Rom 5:12-21)</a:t>
            </a:r>
            <a:endParaRPr lang="en-US" dirty="0"/>
          </a:p>
        </p:txBody>
      </p:sp>
      <p:pic>
        <p:nvPicPr>
          <p:cNvPr id="14" name="Picture 13" descr="Screen Shot 2015-05-01 at 3.31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00150"/>
            <a:ext cx="3733800" cy="3463071"/>
          </a:xfrm>
          <a:prstGeom prst="rect">
            <a:avLst/>
          </a:prstGeom>
        </p:spPr>
      </p:pic>
      <p:pic>
        <p:nvPicPr>
          <p:cNvPr id="15" name="Picture 14" descr="Screen Shot 2015-05-01 at 3.32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860" y="1200150"/>
            <a:ext cx="339714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7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Term to Document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Pericopes with highest </a:t>
            </a:r>
            <a:r>
              <a:rPr lang="en-US" dirty="0" err="1" smtClean="0"/>
              <a:t>tf.idf</a:t>
            </a:r>
            <a:r>
              <a:rPr lang="en-US" dirty="0" smtClean="0"/>
              <a:t> for “sin (personification)”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930701"/>
              </p:ext>
            </p:extLst>
          </p:nvPr>
        </p:nvGraphicFramePr>
        <p:xfrm>
          <a:off x="457200" y="1276350"/>
          <a:ext cx="3941202" cy="3291523"/>
        </p:xfrm>
        <a:graphic>
          <a:graphicData uri="http://schemas.openxmlformats.org/drawingml/2006/table">
            <a:tbl>
              <a:tblPr/>
              <a:tblGrid>
                <a:gridCol w="3479426"/>
                <a:gridCol w="461776"/>
              </a:tblGrid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Dead to Sin, Alive to God (Rom 6:1__14)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0.1881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Law Cannot Save from Sin (Rom 7:13__25)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0.1811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CC283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Sin and the Child of God (1 John 3:4__9)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0.1642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CA94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Sin's Advantage in the Law (Rom 7:7__12)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0.1535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CCF9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From Slaves of Sin to Slaves of God (Rom 6:15__23)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0.1535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CCF9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Free from Indwelling Sin (Rom 8:1__11)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0.1404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D5AC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Death in Adam, Life in Christ (Rom 5:12__21)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0.1404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D5AC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 Reconciled to God (2 Cor 5:12__21)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0.0996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E9D6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Our Final Victory (1 Cor 15:50__58)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0.0996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E9D6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Fellowship with Him and One Another (1 John 1:5__2:2)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0.0588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Purpose of the Law (Gal 3:19__25)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0.0588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 Faithful (Heb 3:7__15)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0.0588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 Discipline of God (Heb 12:3__11)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0.0588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Return to the Law (Gal 2:11__21)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0.0588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Christ's Suffering and Ours (1 Pet 3:18__4:6)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0.0588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 Have Sinned (Rom 3:9__20)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0.0588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</a:tr>
              <a:tr h="19330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Greatness of Christ's Sacrifice (Heb 9:23__28)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0.0588</a:t>
                      </a:r>
                    </a:p>
                  </a:txBody>
                  <a:tcPr marL="10739" marR="10739" marT="107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944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Generalizing the Approach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720243"/>
              </p:ext>
            </p:extLst>
          </p:nvPr>
        </p:nvGraphicFramePr>
        <p:xfrm>
          <a:off x="457200" y="1308100"/>
          <a:ext cx="8229600" cy="296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0"/>
                <a:gridCol w="34290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Lemma</a:t>
                      </a:r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>
                        <a:spcBef>
                          <a:spcPts val="3000"/>
                        </a:spcBef>
                      </a:pPr>
                      <a:r>
                        <a:rPr lang="en-US" sz="8000" dirty="0" smtClean="0"/>
                        <a:t>×</a:t>
                      </a:r>
                      <a:endParaRPr lang="en-US" sz="8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Morph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Sense</a:t>
                      </a:r>
                      <a:endParaRPr 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Pericope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Entity mention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Phrase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Chapter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Cultural concept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Book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Discourse feature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Propositional category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urved Down Arrow 2"/>
          <p:cNvSpPr/>
          <p:nvPr/>
        </p:nvSpPr>
        <p:spPr>
          <a:xfrm>
            <a:off x="3505200" y="1504950"/>
            <a:ext cx="2819400" cy="990600"/>
          </a:xfrm>
          <a:prstGeom prst="curvedDownArrow">
            <a:avLst/>
          </a:prstGeom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urved Down Arrow 4"/>
          <p:cNvSpPr/>
          <p:nvPr/>
        </p:nvSpPr>
        <p:spPr>
          <a:xfrm flipH="1" flipV="1">
            <a:off x="3505200" y="3105150"/>
            <a:ext cx="2819400" cy="990600"/>
          </a:xfrm>
          <a:prstGeom prst="curvedDownArrow">
            <a:avLst/>
          </a:prstGeom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690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76350"/>
            <a:ext cx="4241800" cy="31813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The greatest </a:t>
            </a:r>
            <a:r>
              <a:rPr lang="en-US" b="1" dirty="0" smtClean="0"/>
              <a:t>value </a:t>
            </a:r>
            <a:r>
              <a:rPr lang="en-US" b="1" dirty="0"/>
              <a:t>of a picture is when it forces us to notice what we never expected to see.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―John </a:t>
            </a:r>
            <a:r>
              <a:rPr lang="en-US" dirty="0" err="1"/>
              <a:t>Tukey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859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Email: my first name at </a:t>
            </a:r>
            <a:r>
              <a:rPr lang="en-US" dirty="0" err="1" smtClean="0"/>
              <a:t>faithlife.com</a:t>
            </a:r>
            <a:endParaRPr lang="en-US" dirty="0" smtClean="0"/>
          </a:p>
          <a:p>
            <a:r>
              <a:rPr lang="en-US" dirty="0" err="1" smtClean="0"/>
              <a:t>Faithlife.com</a:t>
            </a:r>
            <a:r>
              <a:rPr lang="en-US" dirty="0" smtClean="0"/>
              <a:t>: @</a:t>
            </a:r>
            <a:r>
              <a:rPr lang="en-US" dirty="0" err="1" smtClean="0"/>
              <a:t>seanb</a:t>
            </a:r>
            <a:endParaRPr lang="en-US" dirty="0" smtClean="0"/>
          </a:p>
          <a:p>
            <a:r>
              <a:rPr lang="en-US" dirty="0" smtClean="0"/>
              <a:t>Personal sites: </a:t>
            </a:r>
            <a:r>
              <a:rPr lang="en-US" dirty="0" smtClean="0">
                <a:hlinkClick r:id="rId3"/>
              </a:rPr>
              <a:t>SeanBoisen.com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BibleVis.com</a:t>
            </a:r>
            <a:endParaRPr lang="en-US" dirty="0" smtClean="0"/>
          </a:p>
          <a:p>
            <a:r>
              <a:rPr lang="en-US" dirty="0" smtClean="0"/>
              <a:t>Twitter: @</a:t>
            </a:r>
            <a:r>
              <a:rPr lang="en-US" dirty="0" err="1" smtClean="0"/>
              <a:t>SeanBoisen</a:t>
            </a:r>
            <a:r>
              <a:rPr lang="en-US" dirty="0" smtClean="0"/>
              <a:t>, @</a:t>
            </a:r>
            <a:r>
              <a:rPr lang="en-US" dirty="0" err="1" smtClean="0"/>
              <a:t>BibleVis</a:t>
            </a:r>
            <a:r>
              <a:rPr lang="en-US" dirty="0" smtClean="0"/>
              <a:t>, #</a:t>
            </a:r>
            <a:r>
              <a:rPr lang="en-US" dirty="0" err="1" smtClean="0"/>
              <a:t>BibleData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6385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aithlife_Corporate_PPT_16x9_Hair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Faithlife_Corporate_PPT_16x9_Hairline</Template>
  <TotalTime>2803</TotalTime>
  <Words>1888</Words>
  <Application>Microsoft Macintosh PowerPoint</Application>
  <PresentationFormat>On-screen Show (16:9)</PresentationFormat>
  <Paragraphs>326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Faithlife_Corporate_PPT_16x9_Hairline</vt:lpstr>
      <vt:lpstr>Seeing the Big Picture: Visualizing Bible Data</vt:lpstr>
      <vt:lpstr>Looking Back …</vt:lpstr>
      <vt:lpstr>Seeing the Big Picture</vt:lpstr>
      <vt:lpstr>Understanding the Big Picture</vt:lpstr>
      <vt:lpstr>Bible Data at Faithlife</vt:lpstr>
      <vt:lpstr>The Process</vt:lpstr>
      <vt:lpstr>PowerPoint Presentation</vt:lpstr>
      <vt:lpstr>Narrative Character Maps (Logos)</vt:lpstr>
      <vt:lpstr>Psalms Explorer (Logos)</vt:lpstr>
      <vt:lpstr>People and Places in Narrative</vt:lpstr>
      <vt:lpstr>Places in Ruth</vt:lpstr>
      <vt:lpstr>People in Ruth</vt:lpstr>
      <vt:lpstr>Social Networks for Biblical People</vt:lpstr>
      <vt:lpstr>Social Networks for Biblical People (2)</vt:lpstr>
      <vt:lpstr>Exploring Senses and Pericopes</vt:lpstr>
      <vt:lpstr>Strawman: Count</vt:lpstr>
      <vt:lpstr>Weight by Distribution</vt:lpstr>
      <vt:lpstr>Data: Senses by Pericope</vt:lpstr>
      <vt:lpstr>From Document to Term</vt:lpstr>
      <vt:lpstr>Counts vs. Weights (Rom 5:12-21)</vt:lpstr>
      <vt:lpstr>From Term to Document</vt:lpstr>
      <vt:lpstr>Generalizing the Approach</vt:lpstr>
      <vt:lpstr>Conclusion</vt:lpstr>
      <vt:lpstr>Contact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Boisen</dc:creator>
  <cp:lastModifiedBy>Sean Boisen</cp:lastModifiedBy>
  <cp:revision>83</cp:revision>
  <dcterms:created xsi:type="dcterms:W3CDTF">2015-01-16T20:00:17Z</dcterms:created>
  <dcterms:modified xsi:type="dcterms:W3CDTF">2015-05-07T18:25:40Z</dcterms:modified>
</cp:coreProperties>
</file>